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73"/>
  </p:notesMasterIdLst>
  <p:handoutMasterIdLst>
    <p:handoutMasterId r:id="rId74"/>
  </p:handoutMasterIdLst>
  <p:sldIdLst>
    <p:sldId id="1228" r:id="rId6"/>
    <p:sldId id="1309" r:id="rId7"/>
    <p:sldId id="1321" r:id="rId8"/>
    <p:sldId id="1320" r:id="rId9"/>
    <p:sldId id="1323" r:id="rId10"/>
    <p:sldId id="1325" r:id="rId11"/>
    <p:sldId id="1390" r:id="rId12"/>
    <p:sldId id="1391" r:id="rId13"/>
    <p:sldId id="1237" r:id="rId14"/>
    <p:sldId id="1354" r:id="rId15"/>
    <p:sldId id="1313" r:id="rId16"/>
    <p:sldId id="1324" r:id="rId17"/>
    <p:sldId id="1331" r:id="rId18"/>
    <p:sldId id="1326" r:id="rId19"/>
    <p:sldId id="1327" r:id="rId20"/>
    <p:sldId id="1328" r:id="rId21"/>
    <p:sldId id="1329" r:id="rId22"/>
    <p:sldId id="1330" r:id="rId23"/>
    <p:sldId id="1392" r:id="rId24"/>
    <p:sldId id="1333" r:id="rId25"/>
    <p:sldId id="1334" r:id="rId26"/>
    <p:sldId id="1335" r:id="rId27"/>
    <p:sldId id="1336" r:id="rId28"/>
    <p:sldId id="1388" r:id="rId29"/>
    <p:sldId id="1337" r:id="rId30"/>
    <p:sldId id="1338" r:id="rId31"/>
    <p:sldId id="1339" r:id="rId32"/>
    <p:sldId id="1340" r:id="rId33"/>
    <p:sldId id="1341" r:id="rId34"/>
    <p:sldId id="1342" r:id="rId35"/>
    <p:sldId id="1343" r:id="rId36"/>
    <p:sldId id="1448" r:id="rId37"/>
    <p:sldId id="1454" r:id="rId38"/>
    <p:sldId id="1455" r:id="rId39"/>
    <p:sldId id="1456" r:id="rId40"/>
    <p:sldId id="1449" r:id="rId41"/>
    <p:sldId id="1450" r:id="rId42"/>
    <p:sldId id="1452" r:id="rId43"/>
    <p:sldId id="1453" r:id="rId44"/>
    <p:sldId id="1451" r:id="rId45"/>
    <p:sldId id="1344" r:id="rId46"/>
    <p:sldId id="1345" r:id="rId47"/>
    <p:sldId id="1346" r:id="rId48"/>
    <p:sldId id="1347" r:id="rId49"/>
    <p:sldId id="1348" r:id="rId50"/>
    <p:sldId id="1349" r:id="rId51"/>
    <p:sldId id="1350" r:id="rId52"/>
    <p:sldId id="1351" r:id="rId53"/>
    <p:sldId id="1352" r:id="rId54"/>
    <p:sldId id="1353" r:id="rId55"/>
    <p:sldId id="1355" r:id="rId56"/>
    <p:sldId id="1457" r:id="rId57"/>
    <p:sldId id="1458" r:id="rId58"/>
    <p:sldId id="1459" r:id="rId59"/>
    <p:sldId id="1460" r:id="rId60"/>
    <p:sldId id="1461" r:id="rId61"/>
    <p:sldId id="1438" r:id="rId62"/>
    <p:sldId id="1439" r:id="rId63"/>
    <p:sldId id="1440" r:id="rId64"/>
    <p:sldId id="1441" r:id="rId65"/>
    <p:sldId id="1442" r:id="rId66"/>
    <p:sldId id="1443" r:id="rId67"/>
    <p:sldId id="1444" r:id="rId68"/>
    <p:sldId id="1445" r:id="rId69"/>
    <p:sldId id="1446" r:id="rId70"/>
    <p:sldId id="1447" r:id="rId71"/>
    <p:sldId id="1332"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09"/>
            <p14:sldId id="1321"/>
            <p14:sldId id="1320"/>
            <p14:sldId id="1323"/>
            <p14:sldId id="1325"/>
            <p14:sldId id="1390"/>
            <p14:sldId id="1391"/>
            <p14:sldId id="1237"/>
            <p14:sldId id="1354"/>
            <p14:sldId id="1313"/>
            <p14:sldId id="1324"/>
            <p14:sldId id="1331"/>
            <p14:sldId id="1326"/>
            <p14:sldId id="1327"/>
            <p14:sldId id="1328"/>
            <p14:sldId id="1329"/>
            <p14:sldId id="1330"/>
            <p14:sldId id="1392"/>
            <p14:sldId id="1333"/>
            <p14:sldId id="1334"/>
            <p14:sldId id="1335"/>
            <p14:sldId id="1336"/>
            <p14:sldId id="1388"/>
            <p14:sldId id="1337"/>
            <p14:sldId id="1338"/>
            <p14:sldId id="1339"/>
            <p14:sldId id="1340"/>
            <p14:sldId id="1341"/>
            <p14:sldId id="1342"/>
            <p14:sldId id="1343"/>
            <p14:sldId id="1448"/>
            <p14:sldId id="1454"/>
            <p14:sldId id="1455"/>
            <p14:sldId id="1456"/>
            <p14:sldId id="1449"/>
            <p14:sldId id="1450"/>
            <p14:sldId id="1452"/>
            <p14:sldId id="1453"/>
            <p14:sldId id="1451"/>
            <p14:sldId id="1344"/>
            <p14:sldId id="1345"/>
            <p14:sldId id="1346"/>
            <p14:sldId id="1347"/>
            <p14:sldId id="1348"/>
            <p14:sldId id="1349"/>
            <p14:sldId id="1350"/>
            <p14:sldId id="1351"/>
            <p14:sldId id="1352"/>
            <p14:sldId id="1353"/>
            <p14:sldId id="1355"/>
            <p14:sldId id="1457"/>
            <p14:sldId id="1458"/>
            <p14:sldId id="1459"/>
            <p14:sldId id="1460"/>
            <p14:sldId id="1461"/>
            <p14:sldId id="1438"/>
            <p14:sldId id="1439"/>
            <p14:sldId id="1440"/>
            <p14:sldId id="1441"/>
            <p14:sldId id="1442"/>
            <p14:sldId id="1443"/>
            <p14:sldId id="1444"/>
            <p14:sldId id="1445"/>
            <p14:sldId id="1446"/>
            <p14:sldId id="1447"/>
            <p14:sldId id="1332"/>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E82"/>
    <a:srgbClr val="1458A8"/>
    <a:srgbClr val="125AAA"/>
    <a:srgbClr val="306CB2"/>
    <a:srgbClr val="316DB3"/>
    <a:srgbClr val="185BAA"/>
    <a:srgbClr val="FDFDFD"/>
    <a:srgbClr val="006EB9"/>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0" autoAdjust="0"/>
    <p:restoredTop sz="95232" autoAdjust="0"/>
  </p:normalViewPr>
  <p:slideViewPr>
    <p:cSldViewPr snapToGrid="0">
      <p:cViewPr varScale="1">
        <p:scale>
          <a:sx n="53" d="100"/>
          <a:sy n="53" d="100"/>
        </p:scale>
        <p:origin x="381" y="51"/>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6/20/2018 5:01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6/20/2018 5:00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6/20/2018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6/20/2018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79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6779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6919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87633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7367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9695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9117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616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176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24906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87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6831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1334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79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0253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5944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18302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949148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2905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01306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5240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31633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96254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19652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582521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5813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15324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8326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9267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15217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8615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8434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98325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96948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74311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9542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43063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Date Placeholder 11"/>
          <p:cNvSpPr>
            <a:spLocks noGrp="1"/>
          </p:cNvSpPr>
          <p:nvPr>
            <p:ph type="dt"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DAA8B1-71E0-4ED8-9A80-C398012240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6/20/2018 5:04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3" name="Footer Placeholder 12"/>
          <p:cNvSpPr>
            <a:spLocks noGrp="1"/>
          </p:cNvSpPr>
          <p:nvPr>
            <p:ph type="ftr" sz="quarter" idx="15"/>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279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Date Placeholder 11"/>
          <p:cNvSpPr>
            <a:spLocks noGrp="1"/>
          </p:cNvSpPr>
          <p:nvPr>
            <p:ph type="dt"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DAA8B1-71E0-4ED8-9A80-C398012240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6/20/2018 5:04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3" name="Footer Placeholder 12"/>
          <p:cNvSpPr>
            <a:spLocks noGrp="1"/>
          </p:cNvSpPr>
          <p:nvPr>
            <p:ph type="ftr" sz="quarter" idx="15"/>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4855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Date Placeholder 11"/>
          <p:cNvSpPr>
            <a:spLocks noGrp="1"/>
          </p:cNvSpPr>
          <p:nvPr>
            <p:ph type="dt"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DAA8B1-71E0-4ED8-9A80-C398012240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6/20/2018 5:04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3" name="Footer Placeholder 12"/>
          <p:cNvSpPr>
            <a:spLocks noGrp="1"/>
          </p:cNvSpPr>
          <p:nvPr>
            <p:ph type="ftr" sz="quarter" idx="15"/>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80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Date Placeholder 11"/>
          <p:cNvSpPr>
            <a:spLocks noGrp="1"/>
          </p:cNvSpPr>
          <p:nvPr>
            <p:ph type="dt"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DAA8B1-71E0-4ED8-9A80-C398012240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6/20/2018 5:04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3" name="Footer Placeholder 12"/>
          <p:cNvSpPr>
            <a:spLocks noGrp="1"/>
          </p:cNvSpPr>
          <p:nvPr>
            <p:ph type="ftr" sz="quarter" idx="15"/>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0239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Date Placeholder 11"/>
          <p:cNvSpPr>
            <a:spLocks noGrp="1"/>
          </p:cNvSpPr>
          <p:nvPr>
            <p:ph type="dt"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DAA8B1-71E0-4ED8-9A80-C398012240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6/20/2018 5:04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3" name="Footer Placeholder 12"/>
          <p:cNvSpPr>
            <a:spLocks noGrp="1"/>
          </p:cNvSpPr>
          <p:nvPr>
            <p:ph type="ftr" sz="quarter" idx="15"/>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9744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08622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1149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679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7640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6/20/2018 5:00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42585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6/20/2018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8085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0460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7752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4" r:id="rId27"/>
    <p:sldLayoutId id="2147484285"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7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www.jstor.org/stable/3152107?seq=1#page_scan_tab_contents" TargetMode="External"/><Relationship Id="rId2" Type="http://schemas.openxmlformats.org/officeDocument/2006/relationships/image" Target="../media/image50.jpg"/><Relationship Id="rId1" Type="http://schemas.openxmlformats.org/officeDocument/2006/relationships/slideLayout" Target="../slideLayouts/slideLayout14.xml"/><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a:t>Regression, Prediction and </a:t>
            </a:r>
            <a:r>
              <a:rPr lang="en-US" sz="6600"/>
              <a:t>Model Complexity </a:t>
            </a:r>
            <a:endParaRPr lang="en-US" sz="6600" dirty="0"/>
          </a:p>
        </p:txBody>
      </p:sp>
      <p:sp>
        <p:nvSpPr>
          <p:cNvPr id="3" name="Text Placeholder 2"/>
          <p:cNvSpPr>
            <a:spLocks noGrp="1"/>
          </p:cNvSpPr>
          <p:nvPr>
            <p:ph type="body" sz="quarter" idx="4294967295"/>
          </p:nvPr>
        </p:nvSpPr>
        <p:spPr>
          <a:xfrm>
            <a:off x="1027135" y="4071938"/>
            <a:ext cx="8229600" cy="2252924"/>
          </a:xfrm>
        </p:spPr>
        <p:txBody>
          <a:bodyPr/>
          <a:lstStyle/>
          <a:p>
            <a:pPr marL="0" indent="0">
              <a:buNone/>
            </a:pPr>
            <a:r>
              <a:rPr lang="en-US" sz="3200" dirty="0"/>
              <a:t>Jacob LaRiviere</a:t>
            </a:r>
          </a:p>
          <a:p>
            <a:pPr marL="0" indent="0">
              <a:buNone/>
            </a:pPr>
            <a:endParaRPr lang="en-US" sz="3200" dirty="0"/>
          </a:p>
          <a:p>
            <a:pPr marL="0" indent="0">
              <a:buNone/>
            </a:pPr>
            <a:endParaRPr lang="en-US" sz="3200" dirty="0"/>
          </a:p>
          <a:p>
            <a:pPr marL="0" indent="0">
              <a:buNone/>
            </a:pPr>
            <a:r>
              <a:rPr lang="en-US" sz="1800" dirty="0"/>
              <a:t>Some content taken from Justin Rao and Brian Quistorff</a:t>
            </a:r>
            <a:r>
              <a:rPr lang="en-US" sz="3200" dirty="0"/>
              <a:t> </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mc:AlternateContent xmlns:mc="http://schemas.openxmlformats.org/markup-compatibility/2006" xmlns:a14="http://schemas.microsoft.com/office/drawing/2010/main">
        <mc:Choice Requires="a14">
          <p:sp>
            <p:nvSpPr>
              <p:cNvPr id="9" name="TextBox 8"/>
              <p:cNvSpPr txBox="1"/>
              <p:nvPr/>
            </p:nvSpPr>
            <p:spPr>
              <a:xfrm>
                <a:off x="6348927" y="2924070"/>
                <a:ext cx="5977661" cy="2034403"/>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If we estimated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h</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𝛼</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𝛽</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𝑎𝑔𝑒</m:t>
                    </m:r>
                  </m:oMath>
                </a14:m>
                <a:r>
                  <a:rPr lang="en-US" sz="2400" dirty="0">
                    <a:gradFill>
                      <a:gsLst>
                        <a:gs pos="2917">
                          <a:schemeClr val="tx1"/>
                        </a:gs>
                        <a:gs pos="30000">
                          <a:schemeClr val="tx1"/>
                        </a:gs>
                      </a:gsLst>
                      <a:lin ang="5400000" scaled="0"/>
                    </a:gradFill>
                  </a:rPr>
                  <a:t>, the constant growth rate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𝛽</m:t>
                    </m:r>
                  </m:oMath>
                </a14:m>
                <a:r>
                  <a:rPr lang="en-US" sz="2400" dirty="0">
                    <a:gradFill>
                      <a:gsLst>
                        <a:gs pos="2917">
                          <a:schemeClr val="tx1"/>
                        </a:gs>
                        <a:gs pos="30000">
                          <a:schemeClr val="tx1"/>
                        </a:gs>
                      </a:gsLst>
                      <a:lin ang="5400000" scaled="0"/>
                    </a:gradFill>
                  </a:rPr>
                  <a:t> would overstate growth in early and later years, and understate during puberty  </a:t>
                </a:r>
              </a:p>
            </p:txBody>
          </p:sp>
        </mc:Choice>
        <mc:Fallback xmlns="">
          <p:sp>
            <p:nvSpPr>
              <p:cNvPr id="9" name="TextBox 8"/>
              <p:cNvSpPr txBox="1">
                <a:spLocks noRot="1" noChangeAspect="1" noMove="1" noResize="1" noEditPoints="1" noAdjustHandles="1" noChangeArrowheads="1" noChangeShapeType="1" noTextEdit="1"/>
              </p:cNvSpPr>
              <p:nvPr/>
            </p:nvSpPr>
            <p:spPr>
              <a:xfrm>
                <a:off x="6348927" y="2924070"/>
                <a:ext cx="5977661" cy="2034403"/>
              </a:xfrm>
              <a:prstGeom prst="rect">
                <a:avLst/>
              </a:prstGeom>
              <a:blipFill>
                <a:blip r:embed="rId5"/>
                <a:stretch>
                  <a:fillRect/>
                </a:stretch>
              </a:blipFill>
            </p:spPr>
            <p:txBody>
              <a:bodyPr/>
              <a:lstStyle/>
              <a:p>
                <a:r>
                  <a:rPr lang="en-US">
                    <a:noFill/>
                  </a:rPr>
                  <a:t> </a:t>
                </a:r>
              </a:p>
            </p:txBody>
          </p:sp>
        </mc:Fallback>
      </mc:AlternateContent>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cxnSp>
        <p:nvCxnSpPr>
          <p:cNvPr id="4" name="Straight Connector 3"/>
          <p:cNvCxnSpPr/>
          <p:nvPr/>
        </p:nvCxnSpPr>
        <p:spPr>
          <a:xfrm flipV="1">
            <a:off x="1167161" y="758283"/>
            <a:ext cx="8261847" cy="474298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02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would we estimate this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7516609"/>
              </a:xfrm>
            </p:spPr>
            <p:txBody>
              <a:bodyPr/>
              <a:lstStyle/>
              <a:p>
                <a:endParaRPr lang="en-US" sz="2000" dirty="0">
                  <a:solidFill>
                    <a:schemeClr val="tx1"/>
                  </a:solidFill>
                  <a:latin typeface="+mn-lt"/>
                </a:endParaRPr>
              </a:p>
              <a:p>
                <a:r>
                  <a:rPr lang="en-US" sz="3600" dirty="0">
                    <a:solidFill>
                      <a:schemeClr val="tx1"/>
                    </a:solidFill>
                  </a:rPr>
                  <a:t>General formula:</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h</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𝑓</m:t>
                      </m:r>
                      <m:d>
                        <m:dPr>
                          <m:ctrlPr>
                            <a:rPr lang="en-US" sz="3600" b="0" i="1" smtClean="0">
                              <a:solidFill>
                                <a:schemeClr val="tx1"/>
                              </a:solidFill>
                              <a:latin typeface="Cambria Math" panose="02040503050406030204" pitchFamily="18" charset="0"/>
                              <a:ea typeface="Cambria Math" panose="02040503050406030204" pitchFamily="18" charset="0"/>
                            </a:rPr>
                          </m:ctrlPr>
                        </m:dPr>
                        <m:e>
                          <m:r>
                            <a:rPr lang="en-US" sz="3600" b="0" i="1" smtClean="0">
                              <a:solidFill>
                                <a:schemeClr val="tx1"/>
                              </a:solidFill>
                              <a:latin typeface="Cambria Math" panose="02040503050406030204" pitchFamily="18" charset="0"/>
                              <a:ea typeface="Cambria Math" panose="02040503050406030204" pitchFamily="18" charset="0"/>
                            </a:rPr>
                            <m:t>𝑎𝑔</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𝑒</m:t>
                              </m:r>
                            </m:e>
                            <m:sub>
                              <m:r>
                                <a:rPr lang="en-US" sz="3600" b="0" i="1" smtClean="0">
                                  <a:solidFill>
                                    <a:schemeClr val="tx1"/>
                                  </a:solidFill>
                                  <a:latin typeface="Cambria Math" panose="02040503050406030204" pitchFamily="18" charset="0"/>
                                  <a:ea typeface="Cambria Math" panose="02040503050406030204" pitchFamily="18" charset="0"/>
                                </a:rPr>
                                <m:t>𝑖</m:t>
                              </m:r>
                            </m:sub>
                          </m:sSub>
                        </m:e>
                      </m:d>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b="0" dirty="0">
                  <a:solidFill>
                    <a:schemeClr val="tx1"/>
                  </a:solidFill>
                </a:endParaRPr>
              </a:p>
              <a:p>
                <a:endParaRPr lang="en-US" sz="1800" dirty="0">
                  <a:solidFill>
                    <a:schemeClr val="tx1"/>
                  </a:solidFill>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a14:m>
                <a:r>
                  <a:rPr lang="en-US" sz="2400" dirty="0">
                    <a:solidFill>
                      <a:schemeClr val="tx1"/>
                    </a:solidFill>
                  </a:rPr>
                  <a:t> allows people of he same age to have different heights. Even if we have the correct growth model using age alone, we expect some variation in height conditional on age.</a:t>
                </a:r>
              </a:p>
              <a:p>
                <a:endParaRPr lang="en-US" sz="1800" dirty="0">
                  <a:solidFill>
                    <a:schemeClr val="tx1"/>
                  </a:solidFill>
                </a:endParaRPr>
              </a:p>
              <a:p>
                <a:r>
                  <a:rPr lang="en-US" sz="3200" dirty="0">
                    <a:solidFill>
                      <a:schemeClr val="tx1"/>
                    </a:solidFill>
                  </a:rPr>
                  <a:t>To use a linear model, polynomial features allow for a non-linear relationship between the feature, age, and the outcome, height.</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h</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𝛼</m:t>
                      </m:r>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1</m:t>
                          </m:r>
                        </m:sub>
                      </m:sSub>
                      <m:r>
                        <a:rPr lang="en-US" sz="3600" i="1">
                          <a:solidFill>
                            <a:schemeClr val="tx1"/>
                          </a:solidFill>
                          <a:latin typeface="Cambria Math" panose="02040503050406030204" pitchFamily="18" charset="0"/>
                          <a:ea typeface="Cambria Math" panose="02040503050406030204" pitchFamily="18" charset="0"/>
                        </a:rPr>
                        <m:t>𝑎𝑔</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2</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i="1">
                              <a:solidFill>
                                <a:schemeClr val="tx1"/>
                              </a:solidFill>
                              <a:latin typeface="Cambria Math" panose="02040503050406030204" pitchFamily="18" charset="0"/>
                              <a:ea typeface="Cambria Math" panose="02040503050406030204" pitchFamily="18" charset="0"/>
                            </a:rPr>
                            <m:t>2</m:t>
                          </m:r>
                        </m:sup>
                      </m:sSubSup>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b="0" i="1" smtClean="0">
                              <a:solidFill>
                                <a:schemeClr val="tx1"/>
                              </a:solidFill>
                              <a:latin typeface="Cambria Math" panose="02040503050406030204" pitchFamily="18" charset="0"/>
                              <a:ea typeface="Cambria Math" panose="02040503050406030204" pitchFamily="18" charset="0"/>
                            </a:rPr>
                            <m:t>𝑝</m:t>
                          </m:r>
                        </m:sup>
                      </m:sSubSup>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7516609"/>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9435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133827"/>
                <a:ext cx="11669894" cy="6206699"/>
              </a:xfrm>
            </p:spPr>
            <p:txBody>
              <a:bodyPr/>
              <a:lstStyle/>
              <a:p>
                <a:endParaRPr lang="en-US" sz="2000" dirty="0">
                  <a:solidFill>
                    <a:schemeClr val="tx1"/>
                  </a:solidFill>
                  <a:latin typeface="+mn-lt"/>
                </a:endParaRPr>
              </a:p>
              <a:p>
                <a:r>
                  <a:rPr lang="en-US" sz="2800" dirty="0">
                    <a:solidFill>
                      <a:schemeClr val="tx1"/>
                    </a:solidFill>
                  </a:rPr>
                  <a:t>Linear regression allows you to use non-linear functions of the features, provided they enter the function as an additive term, with weight </a:t>
                </a:r>
                <a14:m>
                  <m:oMath xmlns:m="http://schemas.openxmlformats.org/officeDocument/2006/math">
                    <m:r>
                      <a:rPr lang="en-US" sz="2800" b="0" i="1" smtClean="0">
                        <a:solidFill>
                          <a:schemeClr val="tx1"/>
                        </a:solidFill>
                        <a:latin typeface="Cambria Math" panose="02040503050406030204" pitchFamily="18" charset="0"/>
                      </a:rPr>
                      <m:t>𝛽</m:t>
                    </m:r>
                  </m:oMath>
                </a14:m>
                <a:endParaRPr lang="en-US" sz="2800" b="0" dirty="0">
                  <a:solidFill>
                    <a:schemeClr val="tx1"/>
                  </a:solidFill>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1</m:t>
                          </m:r>
                        </m:sub>
                      </m:sSub>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r>
                                <a:rPr lang="en-US" sz="3600" b="0" i="1" smtClean="0">
                                  <a:solidFill>
                                    <a:schemeClr val="tx1"/>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𝑝</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𝑥</m:t>
                          </m:r>
                        </m:e>
                        <m:sub>
                          <m:r>
                            <a:rPr lang="en-US" sz="3600" b="0" i="1" smtClean="0">
                              <a:solidFill>
                                <a:schemeClr val="tx1"/>
                              </a:solidFill>
                              <a:latin typeface="Cambria Math" panose="02040503050406030204" pitchFamily="18" charset="0"/>
                              <a:ea typeface="Cambria Math" panose="02040503050406030204" pitchFamily="18" charset="0"/>
                            </a:rPr>
                            <m:t>𝑖</m:t>
                          </m:r>
                          <m:r>
                            <a:rPr lang="en-US" sz="3600" b="0" i="1" smtClean="0">
                              <a:solidFill>
                                <a:schemeClr val="tx1"/>
                              </a:solidFill>
                              <a:latin typeface="Cambria Math" panose="02040503050406030204" pitchFamily="18" charset="0"/>
                              <a:ea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2800" dirty="0">
                  <a:solidFill>
                    <a:schemeClr val="tx1"/>
                  </a:solidFill>
                </a:endParaRPr>
              </a:p>
              <a:p>
                <a:r>
                  <a:rPr lang="en-US" sz="2800" dirty="0">
                    <a:solidFill>
                      <a:schemeClr val="tx1"/>
                    </a:solidFill>
                  </a:rPr>
                  <a:t>The simplest example is where all features simply enter without any transformations</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,1</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133827"/>
                <a:ext cx="11669894" cy="6206699"/>
              </a:xfrm>
              <a:blipFill rotWithShape="0">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39076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498980"/>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linear function tends to underestimate for medium-high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And overestimate income for low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4081117"/>
              </a:xfrm>
              <a:prstGeom prst="rect">
                <a:avLst/>
              </a:prstGeom>
              <a:blipFill rotWithShape="0">
                <a:blip r:embed="rId5"/>
                <a:stretch>
                  <a:fillRect/>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81412" y="4773408"/>
            <a:ext cx="2775655" cy="1059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81412" y="2326474"/>
            <a:ext cx="4198055" cy="86587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9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274320" y="2803490"/>
                <a:ext cx="5342709" cy="302499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cubic polynomial fits the data much better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0" smtClean="0">
                              <a:latin typeface="Cambria Math" panose="02040503050406030204" pitchFamily="18" charset="0"/>
                            </a:rPr>
                            <m:t>3</m:t>
                          </m:r>
                        </m:sup>
                      </m:sSubSup>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dirty="0">
                    <a:gradFill>
                      <a:gsLst>
                        <a:gs pos="2917">
                          <a:schemeClr val="tx1"/>
                        </a:gs>
                        <a:gs pos="30000">
                          <a:schemeClr val="tx1"/>
                        </a:gs>
                      </a:gsLst>
                      <a:lin ang="5400000" scaled="0"/>
                    </a:gradFill>
                  </a:rPr>
                  <a:t>is now much smaller</a:t>
                </a: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024995"/>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18908" y="743666"/>
            <a:ext cx="5857277" cy="5899721"/>
          </a:xfrm>
          <a:prstGeom prst="rect">
            <a:avLst/>
          </a:prstGeom>
        </p:spPr>
      </p:pic>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3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in two dimensions</a:t>
            </a:r>
          </a:p>
        </p:txBody>
      </p:sp>
      <p:pic>
        <p:nvPicPr>
          <p:cNvPr id="8" name="Picture 7"/>
          <p:cNvPicPr>
            <a:picLocks noChangeAspect="1"/>
          </p:cNvPicPr>
          <p:nvPr/>
        </p:nvPicPr>
        <p:blipFill>
          <a:blip r:embed="rId3"/>
          <a:stretch>
            <a:fillRect/>
          </a:stretch>
        </p:blipFill>
        <p:spPr>
          <a:xfrm>
            <a:off x="6005688" y="1635872"/>
            <a:ext cx="5884592" cy="3659676"/>
          </a:xfrm>
          <a:prstGeom prst="rect">
            <a:avLst/>
          </a:prstGeom>
        </p:spPr>
      </p:pic>
      <p:pic>
        <p:nvPicPr>
          <p:cNvPr id="9" name="Picture 8"/>
          <p:cNvPicPr>
            <a:picLocks noChangeAspect="1"/>
          </p:cNvPicPr>
          <p:nvPr/>
        </p:nvPicPr>
        <p:blipFill>
          <a:blip r:embed="rId4"/>
          <a:stretch>
            <a:fillRect/>
          </a:stretch>
        </p:blipFill>
        <p:spPr>
          <a:xfrm>
            <a:off x="631603" y="1635872"/>
            <a:ext cx="5587499" cy="3907448"/>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62718" y="5964720"/>
                <a:ext cx="51634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𝑒𝑑𝑢</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𝑠𝑒𝑛𝑖𝑜𝑟𝑖𝑡𝑦</m:t>
                          </m:r>
                          <m:r>
                            <a:rPr lang="en-US" sz="2400" b="0" i="1" smtClean="0">
                              <a:latin typeface="Cambria Math" panose="02040503050406030204" pitchFamily="18" charset="0"/>
                            </a:rPr>
                            <m:t>+ </m:t>
                          </m:r>
                          <m:r>
                            <a:rPr lang="en-US" sz="2400" i="1">
                              <a:latin typeface="Cambria Math" panose="02040503050406030204" pitchFamily="18" charset="0"/>
                            </a:rPr>
                            <m:t>𝜖</m:t>
                          </m:r>
                        </m:e>
                        <m:sub>
                          <m:r>
                            <a:rPr lang="en-US" sz="2400" i="1">
                              <a:latin typeface="Cambria Math" panose="02040503050406030204" pitchFamily="18" charset="0"/>
                            </a:rPr>
                            <m:t>𝑖</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62718" y="5964720"/>
                <a:ext cx="5163401" cy="461665"/>
              </a:xfrm>
              <a:prstGeom prst="rect">
                <a:avLst/>
              </a:prstGeom>
              <a:blipFill rotWithShape="0">
                <a:blip r:embed="rId5"/>
                <a:stretch>
                  <a:fillRect b="-19737"/>
                </a:stretch>
              </a:blipFill>
            </p:spPr>
            <p:txBody>
              <a:bodyPr/>
              <a:lstStyle/>
              <a:p>
                <a:r>
                  <a:rPr lang="en-US">
                    <a:noFill/>
                  </a:rPr>
                  <a:t> </a:t>
                </a:r>
              </a:p>
            </p:txBody>
          </p:sp>
        </mc:Fallback>
      </mc:AlternateContent>
      <p:sp>
        <p:nvSpPr>
          <p:cNvPr id="4" name="TextBox 3"/>
          <p:cNvSpPr txBox="1"/>
          <p:nvPr/>
        </p:nvSpPr>
        <p:spPr>
          <a:xfrm>
            <a:off x="7270044" y="5503055"/>
            <a:ext cx="4447822"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Higher order polynomial in </a:t>
            </a:r>
            <a:r>
              <a:rPr lang="en-US" dirty="0" err="1">
                <a:gradFill>
                  <a:gsLst>
                    <a:gs pos="2917">
                      <a:schemeClr val="tx1"/>
                    </a:gs>
                    <a:gs pos="30000">
                      <a:schemeClr val="tx1"/>
                    </a:gs>
                  </a:gsLst>
                  <a:lin ang="5400000" scaled="0"/>
                </a:gradFill>
              </a:rPr>
              <a:t>educ</a:t>
            </a:r>
            <a:r>
              <a:rPr lang="en-US" dirty="0">
                <a:gradFill>
                  <a:gsLst>
                    <a:gs pos="2917">
                      <a:schemeClr val="tx1"/>
                    </a:gs>
                    <a:gs pos="30000">
                      <a:schemeClr val="tx1"/>
                    </a:gs>
                  </a:gsLst>
                  <a:lin ang="5400000" scaled="0"/>
                </a:gradFill>
              </a:rPr>
              <a:t> and seniority could approximate this function </a:t>
            </a:r>
          </a:p>
        </p:txBody>
      </p:sp>
    </p:spTree>
    <p:extLst>
      <p:ext uri="{BB962C8B-B14F-4D97-AF65-F5344CB8AC3E}">
        <p14:creationId xmlns:p14="http://schemas.microsoft.com/office/powerpoint/2010/main" val="14988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967548"/>
              </a:xfrm>
            </p:spPr>
            <p:txBody>
              <a:bodyPr/>
              <a:lstStyle/>
              <a:p>
                <a:pPr marL="519113" indent="-519113"/>
                <a:endParaRPr lang="en-US" sz="1600" dirty="0">
                  <a:solidFill>
                    <a:schemeClr val="tx1"/>
                  </a:solidFill>
                  <a:latin typeface="+mn-lt"/>
                </a:endParaRPr>
              </a:p>
              <a:p>
                <a:pPr marL="519113" indent="-519113">
                  <a:buAutoNum type="arabicPeriod"/>
                </a:pPr>
                <a:r>
                  <a:rPr lang="en-US" sz="2400" dirty="0">
                    <a:solidFill>
                      <a:schemeClr val="tx1"/>
                    </a:solidFill>
                  </a:rPr>
                  <a:t>Define the relationship we are trying to model. What is the outcome? What raw features do we have? E.g. </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𝑓</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2.   Define a linear model to approximate this relationship, e.g.</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𝛼</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2</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2</m:t>
                          </m:r>
                        </m:sup>
                      </m:sSubSup>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𝑝</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𝑝</m:t>
                          </m:r>
                        </m:sup>
                      </m:sSubSup>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3.    Create the necessary features </a:t>
                </a:r>
                <a:r>
                  <a:rPr lang="en-US" sz="2400" dirty="0" err="1">
                    <a:solidFill>
                      <a:schemeClr val="tx1"/>
                    </a:solidFill>
                    <a:latin typeface="Courier New" panose="02070309020205020404" pitchFamily="49" charset="0"/>
                    <a:cs typeface="Courier New" panose="02070309020205020404" pitchFamily="49" charset="0"/>
                  </a:rPr>
                  <a:t>eg</a:t>
                </a:r>
                <a:r>
                  <a:rPr lang="en-US" sz="2400" dirty="0">
                    <a:solidFill>
                      <a:schemeClr val="tx1"/>
                    </a:solidFill>
                    <a:latin typeface="Courier New" panose="02070309020205020404" pitchFamily="49" charset="0"/>
                    <a:cs typeface="Courier New" panose="02070309020205020404" pitchFamily="49" charset="0"/>
                  </a:rPr>
                  <a:t>. Age2=age^2 (or use poly)</a:t>
                </a:r>
              </a:p>
              <a:p>
                <a:pPr marL="519113" indent="-519113"/>
                <a:r>
                  <a:rPr lang="en-US" sz="2400" dirty="0">
                    <a:solidFill>
                      <a:schemeClr val="tx1"/>
                    </a:solidFill>
                    <a:latin typeface="Courier New" panose="02070309020205020404" pitchFamily="49" charset="0"/>
                    <a:cs typeface="Courier New" panose="02070309020205020404" pitchFamily="49" charset="0"/>
                  </a:rPr>
                  <a:t>4. </a:t>
                </a:r>
                <a:r>
                  <a:rPr lang="en-US" sz="2400" dirty="0">
                    <a:solidFill>
                      <a:schemeClr val="tx1"/>
                    </a:solidFill>
                    <a:latin typeface="+mn-lt"/>
                    <a:cs typeface="Courier New" panose="02070309020205020404" pitchFamily="49" charset="0"/>
                  </a:rPr>
                  <a:t>Estimate the model:</a:t>
                </a:r>
              </a:p>
              <a:p>
                <a:pPr marL="519113" indent="-519113"/>
                <a:endParaRPr lang="en-US" sz="2400" dirty="0">
                  <a:solidFill>
                    <a:schemeClr val="tx1"/>
                  </a:solidFill>
                  <a:latin typeface="+mn-lt"/>
                  <a:cs typeface="Courier New" panose="02070309020205020404" pitchFamily="49" charset="0"/>
                </a:endParaRPr>
              </a:p>
              <a:p>
                <a:pPr marL="519113" indent="-519113" algn="ct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=lm(y~age+age2…+</a:t>
                </a:r>
                <a:r>
                  <a:rPr lang="en-US" sz="2400" dirty="0" err="1">
                    <a:solidFill>
                      <a:schemeClr val="tx1"/>
                    </a:solidFill>
                    <a:latin typeface="Courier New" panose="02070309020205020404" pitchFamily="49" charset="0"/>
                    <a:cs typeface="Courier New" panose="02070309020205020404" pitchFamily="49" charset="0"/>
                  </a:rPr>
                  <a:t>ageP</a:t>
                </a:r>
                <a:r>
                  <a:rPr lang="en-US" sz="2400" dirty="0">
                    <a:solidFill>
                      <a:schemeClr val="tx1"/>
                    </a:solidFill>
                    <a:latin typeface="Courier New" panose="02070309020205020404" pitchFamily="49" charset="0"/>
                    <a:cs typeface="Courier New" panose="02070309020205020404" pitchFamily="49" charset="0"/>
                  </a:rPr>
                  <a:t>)</a:t>
                </a:r>
              </a:p>
              <a:p>
                <a:pPr marL="519113" indent="-519113" algn="ctr"/>
                <a:r>
                  <a:rPr lang="en-US" sz="2400" dirty="0">
                    <a:solidFill>
                      <a:schemeClr val="tx1"/>
                    </a:solidFill>
                    <a:latin typeface="Courier New" panose="02070309020205020404" pitchFamily="49" charset="0"/>
                    <a:cs typeface="Courier New" panose="02070309020205020404" pitchFamily="49" charset="0"/>
                  </a:rPr>
                  <a:t>summary(</a:t>
                </a: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a:t>
                </a:r>
              </a:p>
              <a:p>
                <a:pPr marL="519113" indent="-519113"/>
                <a:endParaRPr lang="en-US" sz="2400" dirty="0">
                  <a:solidFill>
                    <a:schemeClr val="tx1"/>
                  </a:solidFill>
                  <a:latin typeface="Courier New" panose="02070309020205020404" pitchFamily="49" charset="0"/>
                  <a:cs typeface="Courier New" panose="02070309020205020404" pitchFamily="49" charset="0"/>
                </a:endParaRPr>
              </a:p>
              <a:p>
                <a:pPr marL="519113" indent="-519113"/>
                <a:r>
                  <a:rPr lang="en-US" sz="2400" dirty="0">
                    <a:solidFill>
                      <a:schemeClr val="tx1"/>
                    </a:solidFill>
                    <a:latin typeface="+mn-lt"/>
                    <a:cs typeface="Courier New" panose="02070309020205020404" pitchFamily="49" charset="0"/>
                  </a:rPr>
                  <a:t>5. 	Evaluate the model with an evaluation metric.</a:t>
                </a:r>
              </a:p>
              <a:p>
                <a:pPr marL="519113" indent="-519113"/>
                <a:r>
                  <a:rPr lang="en-US" sz="2400" dirty="0">
                    <a:solidFill>
                      <a:schemeClr val="tx1"/>
                    </a:solidFill>
                    <a:latin typeface="+mn-lt"/>
                    <a:cs typeface="Courier New" panose="02070309020205020404" pitchFamily="49" charset="0"/>
                  </a:rPr>
                  <a:t>6. 	Repeat steps 2-5 to improve model fit.</a:t>
                </a:r>
              </a:p>
              <a:p>
                <a:endParaRPr lang="en-US" sz="14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967548"/>
              </a:xfrm>
              <a:blipFill rotWithShape="0">
                <a:blip r:embed="rId3"/>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9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558638"/>
              </a:xfrm>
            </p:spPr>
            <p:txBody>
              <a:bodyPr/>
              <a:lstStyle/>
              <a:p>
                <a:endParaRPr lang="en-US" sz="2000" dirty="0">
                  <a:solidFill>
                    <a:schemeClr val="tx1"/>
                  </a:solidFill>
                  <a:latin typeface="+mn-lt"/>
                </a:endParaRPr>
              </a:p>
              <a:p>
                <a:pPr marL="742950" indent="-742950">
                  <a:buAutoNum type="arabicPeriod"/>
                </a:pPr>
                <a:r>
                  <a:rPr lang="en-US" sz="3200" dirty="0">
                    <a:solidFill>
                      <a:schemeClr val="tx1"/>
                    </a:solidFill>
                  </a:rPr>
                  <a:t>After we have fit a model, we can predict the outcome for any input. </a:t>
                </a:r>
              </a:p>
              <a:p>
                <a:pPr/>
                <a14:m>
                  <m:oMathPara xmlns:m="http://schemas.openxmlformats.org/officeDocument/2006/math">
                    <m:oMathParaPr>
                      <m:jc m:val="centerGroup"/>
                    </m:oMathParaPr>
                    <m:oMath xmlns:m="http://schemas.openxmlformats.org/officeDocument/2006/math">
                      <m:acc>
                        <m:accPr>
                          <m:chr m:val="̂"/>
                          <m:ctrlPr>
                            <a:rPr lang="en-US" sz="3200" i="1">
                              <a:solidFill>
                                <a:schemeClr val="tx1"/>
                              </a:solidFill>
                              <a:latin typeface="Cambria Math" panose="02040503050406030204" pitchFamily="18" charset="0"/>
                            </a:rPr>
                          </m:ctrlPr>
                        </m:acc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h</m:t>
                              </m:r>
                            </m:e>
                            <m:sub>
                              <m:r>
                                <a:rPr lang="en-US" sz="3200" i="1">
                                  <a:solidFill>
                                    <a:schemeClr val="tx1"/>
                                  </a:solidFill>
                                  <a:latin typeface="Cambria Math" panose="02040503050406030204" pitchFamily="18" charset="0"/>
                                </a:rPr>
                                <m:t>𝑖</m:t>
                              </m:r>
                            </m:sub>
                          </m:sSub>
                        </m:e>
                      </m:acc>
                      <m:r>
                        <a:rPr lang="en-US" sz="3200" i="1" smtClean="0">
                          <a:solidFill>
                            <a:schemeClr val="tx1"/>
                          </a:solidFill>
                          <a:latin typeface="Cambria Math" panose="02040503050406030204" pitchFamily="18" charset="0"/>
                        </a:rPr>
                        <m:t>=</m:t>
                      </m:r>
                      <m:r>
                        <a:rPr lang="en-US" sz="3200" i="1">
                          <a:solidFill>
                            <a:schemeClr val="tx1"/>
                          </a:solidFill>
                          <a:latin typeface="Cambria Math" panose="02040503050406030204" pitchFamily="18" charset="0"/>
                          <a:ea typeface="Cambria Math" panose="02040503050406030204" pitchFamily="18" charset="0"/>
                        </a:rPr>
                        <m:t>𝛼</m:t>
                      </m:r>
                      <m:r>
                        <a:rPr lang="en-US" sz="3200" i="1">
                          <a:solidFill>
                            <a:schemeClr val="tx1"/>
                          </a:solidFill>
                          <a:latin typeface="Cambria Math" panose="02040503050406030204" pitchFamily="18" charset="0"/>
                          <a:ea typeface="Cambria Math" panose="02040503050406030204" pitchFamily="18" charset="0"/>
                        </a:rPr>
                        <m:t>+</m:t>
                      </m:r>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1</m:t>
                              </m:r>
                            </m:sub>
                          </m:sSub>
                        </m:e>
                      </m:acc>
                      <m:r>
                        <a:rPr lang="en-US" sz="3200" i="1">
                          <a:solidFill>
                            <a:schemeClr val="tx1"/>
                          </a:solidFill>
                          <a:latin typeface="Cambria Math" panose="02040503050406030204" pitchFamily="18" charset="0"/>
                          <a:ea typeface="Cambria Math" panose="02040503050406030204" pitchFamily="18" charset="0"/>
                        </a:rPr>
                        <m:t>𝑎𝑔</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ea typeface="Cambria Math" panose="02040503050406030204" pitchFamily="18" charset="0"/>
                        </a:rPr>
                        <m:t> +</m:t>
                      </m:r>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2</m:t>
                              </m:r>
                            </m:sub>
                          </m:sSub>
                        </m:e>
                      </m:acc>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2</m:t>
                          </m:r>
                        </m:sup>
                      </m:sSubSup>
                      <m:r>
                        <a:rPr lang="en-US" sz="3200" i="1">
                          <a:solidFill>
                            <a:schemeClr val="tx1"/>
                          </a:solidFill>
                          <a:latin typeface="Cambria Math" panose="02040503050406030204" pitchFamily="18" charset="0"/>
                          <a:ea typeface="Cambria Math" panose="02040503050406030204" pitchFamily="18" charset="0"/>
                        </a:rPr>
                        <m:t>+…+</m:t>
                      </m:r>
                      <m:sSub>
                        <m:sSubPr>
                          <m:ctrlPr>
                            <a:rPr lang="en-US" sz="3200" i="1">
                              <a:solidFill>
                                <a:schemeClr val="tx1"/>
                              </a:solidFill>
                              <a:latin typeface="Cambria Math" panose="02040503050406030204" pitchFamily="18" charset="0"/>
                              <a:ea typeface="Cambria Math" panose="02040503050406030204" pitchFamily="18" charset="0"/>
                            </a:rPr>
                          </m:ctrlPr>
                        </m:sSubPr>
                        <m:e>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𝑝</m:t>
                                  </m:r>
                                </m:sub>
                              </m:sSub>
                            </m:e>
                          </m:acc>
                        </m:e>
                        <m:sub/>
                      </m:sSub>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𝑝</m:t>
                          </m:r>
                        </m:sup>
                      </m:sSubSup>
                    </m:oMath>
                  </m:oMathPara>
                </a14:m>
                <a:endParaRPr lang="en-US" sz="3200" dirty="0">
                  <a:solidFill>
                    <a:schemeClr val="tx1"/>
                  </a:solidFill>
                </a:endParaRPr>
              </a:p>
              <a:p>
                <a:r>
                  <a:rPr lang="en-US" sz="3200" dirty="0">
                    <a:solidFill>
                      <a:schemeClr val="tx1"/>
                    </a:solidFill>
                  </a:rPr>
                  <a:t>2.    For any given observation </a:t>
                </a:r>
                <a14:m>
                  <m:oMath xmlns:m="http://schemas.openxmlformats.org/officeDocument/2006/math">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e>
                    </m:acc>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𝑝𝑟𝑒𝑑𝑖𝑐𝑡𝑖𝑜𝑛</m:t>
                    </m:r>
                    <m:r>
                      <a:rPr lang="en-US" sz="3200" b="0" i="1" smtClean="0">
                        <a:solidFill>
                          <a:schemeClr val="tx1"/>
                        </a:solidFill>
                        <a:latin typeface="Cambria Math" panose="02040503050406030204" pitchFamily="18" charset="0"/>
                        <a:ea typeface="Cambria Math" panose="02040503050406030204" pitchFamily="18" charset="0"/>
                      </a:rPr>
                      <m:t> </m:t>
                    </m:r>
                    <m:r>
                      <a:rPr lang="en-US" sz="3200" b="0" i="1" smtClean="0">
                        <a:solidFill>
                          <a:schemeClr val="tx1"/>
                        </a:solidFill>
                        <a:latin typeface="Cambria Math" panose="02040503050406030204" pitchFamily="18" charset="0"/>
                        <a:ea typeface="Cambria Math" panose="02040503050406030204" pitchFamily="18" charset="0"/>
                      </a:rPr>
                      <m:t>𝑒𝑟𝑟𝑜𝑟</m:t>
                    </m:r>
                  </m:oMath>
                </a14:m>
                <a:endParaRPr lang="en-US" sz="3200" dirty="0">
                  <a:solidFill>
                    <a:schemeClr val="tx1"/>
                  </a:solidFill>
                </a:endParaRPr>
              </a:p>
              <a:p>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a:solidFill>
                                <a:schemeClr val="tx1"/>
                              </a:solidFill>
                              <a:latin typeface="Cambria Math" panose="02040503050406030204" pitchFamily="18" charset="0"/>
                              <a:ea typeface="Cambria Math" panose="02040503050406030204" pitchFamily="18" charset="0"/>
                            </a:rPr>
                            <m:t>)</m:t>
                          </m:r>
                        </m:e>
                        <m:sup>
                          <m:r>
                            <a:rPr lang="en-US" sz="3600" b="0" i="1" smtClean="0">
                              <a:solidFill>
                                <a:schemeClr val="tx1"/>
                              </a:solidFill>
                              <a:latin typeface="Cambria Math" panose="02040503050406030204" pitchFamily="18" charset="0"/>
                              <a:ea typeface="Cambria Math" panose="02040503050406030204" pitchFamily="18" charset="0"/>
                            </a:rPr>
                            <m:t>2</m:t>
                          </m:r>
                        </m:sup>
                      </m:sSup>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squared</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b="0" i="0" smtClean="0">
                          <a:solidFill>
                            <a:schemeClr val="tx1"/>
                          </a:solidFill>
                          <a:latin typeface="Cambria Math" panose="02040503050406030204" pitchFamily="18" charset="0"/>
                          <a:ea typeface="Cambria Math" panose="02040503050406030204" pitchFamily="18" charset="0"/>
                        </a:rPr>
                        <m:t>| : </m:t>
                      </m:r>
                      <m:r>
                        <m:rPr>
                          <m:sty m:val="p"/>
                        </m:rPr>
                        <a:rPr lang="en-US" sz="3600" b="0" i="0" smtClean="0">
                          <a:solidFill>
                            <a:schemeClr val="tx1"/>
                          </a:solidFill>
                          <a:latin typeface="Cambria Math" panose="02040503050406030204" pitchFamily="18" charset="0"/>
                          <a:ea typeface="Cambria Math" panose="02040503050406030204" pitchFamily="18" charset="0"/>
                        </a:rPr>
                        <m:t>absolute</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558638"/>
              </a:xfrm>
              <a:blipFill>
                <a:blip r:embed="rId3"/>
                <a:stretch>
                  <a:fillRect l="-836" r="-992"/>
                </a:stretch>
              </a:blipFill>
            </p:spPr>
            <p:txBody>
              <a:bodyPr/>
              <a:lstStyle/>
              <a:p>
                <a:r>
                  <a:rPr lang="en-US">
                    <a:noFill/>
                  </a:rPr>
                  <a:t> </a:t>
                </a:r>
              </a:p>
            </p:txBody>
          </p:sp>
        </mc:Fallback>
      </mc:AlternateContent>
    </p:spTree>
    <p:extLst>
      <p:ext uri="{BB962C8B-B14F-4D97-AF65-F5344CB8AC3E}">
        <p14:creationId xmlns:p14="http://schemas.microsoft.com/office/powerpoint/2010/main" val="412321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a:t>
            </a:r>
          </a:p>
        </p:txBody>
      </p:sp>
      <p:sp>
        <p:nvSpPr>
          <p:cNvPr id="3" name="Text Placeholder 2"/>
          <p:cNvSpPr>
            <a:spLocks noGrp="1"/>
          </p:cNvSpPr>
          <p:nvPr>
            <p:ph type="body" sz="quarter" idx="10"/>
          </p:nvPr>
        </p:nvSpPr>
        <p:spPr>
          <a:xfrm>
            <a:off x="276683" y="987071"/>
            <a:ext cx="11669894" cy="5343001"/>
          </a:xfrm>
        </p:spPr>
        <p:txBody>
          <a:bodyPr/>
          <a:lstStyle/>
          <a:p>
            <a:endParaRPr lang="en-US" sz="2000" dirty="0">
              <a:solidFill>
                <a:schemeClr val="tx1"/>
              </a:solidFill>
              <a:latin typeface="+mn-lt"/>
            </a:endParaRPr>
          </a:p>
          <a:p>
            <a:r>
              <a:rPr lang="en-US" sz="3200" i="1" dirty="0">
                <a:solidFill>
                  <a:schemeClr val="tx1"/>
                </a:solidFill>
              </a:rPr>
              <a:t>Fit</a:t>
            </a:r>
            <a:r>
              <a:rPr lang="en-US" sz="3200" dirty="0">
                <a:solidFill>
                  <a:schemeClr val="tx1"/>
                </a:solidFill>
              </a:rPr>
              <a:t> refers to how well our model, an approximation of reality, matches what we actually observe in the data</a:t>
            </a:r>
          </a:p>
          <a:p>
            <a:endParaRPr lang="en-US" sz="3200" dirty="0">
              <a:solidFill>
                <a:schemeClr val="tx1"/>
              </a:solidFill>
            </a:endParaRPr>
          </a:p>
          <a:p>
            <a:r>
              <a:rPr lang="en-US" sz="3200" dirty="0">
                <a:solidFill>
                  <a:schemeClr val="tx1"/>
                </a:solidFill>
              </a:rPr>
              <a:t>Mean squared error is the average of squared loss for each data point (row) we evaluate</a:t>
            </a:r>
          </a:p>
          <a:p>
            <a:endParaRPr lang="en-US" sz="32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047999" y="4058854"/>
            <a:ext cx="5200103" cy="1632685"/>
          </a:xfrm>
          <a:prstGeom prst="rect">
            <a:avLst/>
          </a:prstGeom>
        </p:spPr>
      </p:pic>
    </p:spTree>
    <p:extLst>
      <p:ext uri="{BB962C8B-B14F-4D97-AF65-F5344CB8AC3E}">
        <p14:creationId xmlns:p14="http://schemas.microsoft.com/office/powerpoint/2010/main" val="28357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a:t>
            </a:r>
          </a:p>
        </p:txBody>
      </p:sp>
      <p:sp>
        <p:nvSpPr>
          <p:cNvPr id="3" name="Text Placeholder 2"/>
          <p:cNvSpPr>
            <a:spLocks noGrp="1"/>
          </p:cNvSpPr>
          <p:nvPr>
            <p:ph type="body" sz="quarter" idx="10"/>
          </p:nvPr>
        </p:nvSpPr>
        <p:spPr>
          <a:xfrm>
            <a:off x="276683" y="987071"/>
            <a:ext cx="11669894" cy="6457152"/>
          </a:xfrm>
        </p:spPr>
        <p:txBody>
          <a:bodyPr/>
          <a:lstStyle/>
          <a:p>
            <a:endParaRPr lang="en-US" sz="2000" dirty="0">
              <a:solidFill>
                <a:schemeClr val="tx1"/>
              </a:solidFill>
              <a:latin typeface="+mn-lt"/>
            </a:endParaRPr>
          </a:p>
          <a:p>
            <a:r>
              <a:rPr lang="en-US" sz="3200" dirty="0">
                <a:solidFill>
                  <a:schemeClr val="tx1"/>
                </a:solidFill>
              </a:rPr>
              <a:t>We typically want to “train” the model on the data “we have” and test the model on “new data” </a:t>
            </a:r>
          </a:p>
          <a:p>
            <a:endParaRPr lang="en-US" sz="3200" dirty="0">
              <a:solidFill>
                <a:schemeClr val="tx1"/>
              </a:solidFill>
            </a:endParaRPr>
          </a:p>
          <a:p>
            <a:r>
              <a:rPr lang="en-US" sz="3200" dirty="0">
                <a:solidFill>
                  <a:schemeClr val="tx1"/>
                </a:solidFill>
              </a:rPr>
              <a:t>This is a realistic test of how well the model predicts outcomes.</a:t>
            </a:r>
          </a:p>
          <a:p>
            <a:endParaRPr lang="en-US" sz="3200" dirty="0">
              <a:solidFill>
                <a:schemeClr val="tx1"/>
              </a:solidFill>
            </a:endParaRPr>
          </a:p>
          <a:p>
            <a:r>
              <a:rPr lang="en-US" sz="3200" dirty="0">
                <a:solidFill>
                  <a:schemeClr val="tx1"/>
                </a:solidFill>
              </a:rPr>
              <a:t>In practice, we will subset our data:</a:t>
            </a:r>
          </a:p>
          <a:p>
            <a:r>
              <a:rPr lang="en-US" sz="3200" dirty="0">
                <a:solidFill>
                  <a:schemeClr val="tx1"/>
                </a:solidFill>
              </a:rPr>
              <a:t>	X%: Training </a:t>
            </a:r>
          </a:p>
          <a:p>
            <a:r>
              <a:rPr lang="en-US" sz="3200" dirty="0">
                <a:solidFill>
                  <a:schemeClr val="tx1"/>
                </a:solidFill>
              </a:rPr>
              <a:t>	1-X%: Test</a:t>
            </a:r>
          </a:p>
          <a:p>
            <a:r>
              <a:rPr lang="en-US" sz="3200" dirty="0">
                <a:solidFill>
                  <a:schemeClr val="tx1"/>
                </a:solidFill>
              </a:rPr>
              <a:t>80% is commonly used for training.</a:t>
            </a: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35372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r>
                  <a:rPr lang="en-US" sz="3600" dirty="0">
                    <a:solidFill>
                      <a:schemeClr val="tx1"/>
                    </a:solidFill>
                    <a:latin typeface="+mn-lt"/>
                  </a:rPr>
                  <a:t>Goal is to model outcomes as a function of features.</a:t>
                </a:r>
              </a:p>
              <a:p>
                <a:endParaRPr lang="en-US" sz="3600" dirty="0">
                  <a:solidFill>
                    <a:schemeClr val="tx1"/>
                  </a:solidFill>
                  <a:latin typeface="+mn-lt"/>
                </a:endParaRPr>
              </a:p>
              <a:p>
                <a:r>
                  <a:rPr lang="en-US" sz="3600" dirty="0">
                    <a:solidFill>
                      <a:schemeClr val="tx1"/>
                    </a:solidFill>
                    <a:latin typeface="+mn-lt"/>
                  </a:rPr>
                  <a:t>Width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𝑝</m:t>
                    </m:r>
                  </m:oMath>
                </a14:m>
                <a:endParaRPr lang="en-US" sz="3600" dirty="0">
                  <a:solidFill>
                    <a:schemeClr val="tx1"/>
                  </a:solidFill>
                  <a:latin typeface="+mn-lt"/>
                </a:endParaRPr>
              </a:p>
              <a:p>
                <a:endParaRPr lang="en-US" sz="3600" dirty="0">
                  <a:solidFill>
                    <a:schemeClr val="tx1"/>
                  </a:solidFill>
                  <a:latin typeface="+mn-lt"/>
                </a:endParaRPr>
              </a:p>
              <a:p>
                <a:r>
                  <a:rPr lang="en-US" sz="3600" dirty="0">
                    <a:solidFill>
                      <a:schemeClr val="tx1"/>
                    </a:solidFill>
                    <a:latin typeface="+mn-lt"/>
                  </a:rPr>
                  <a:t>Length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and </a:t>
                </a:r>
                <a14:m>
                  <m:oMath xmlns:m="http://schemas.openxmlformats.org/officeDocument/2006/math">
                    <m:r>
                      <a:rPr lang="en-US" sz="3600" i="1" dirty="0" smtClean="0">
                        <a:solidFill>
                          <a:schemeClr val="tx1"/>
                        </a:solidFill>
                        <a:latin typeface="Cambria Math" panose="02040503050406030204" pitchFamily="18" charset="0"/>
                      </a:rPr>
                      <m:t>𝑦</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𝑛</m:t>
                    </m:r>
                  </m:oMath>
                </a14:m>
                <a:endParaRPr lang="en-US" sz="3600" dirty="0">
                  <a:solidFill>
                    <a:schemeClr val="tx1"/>
                  </a:solidFill>
                  <a:latin typeface="+mn-lt"/>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507492"/>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238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699911" y="1615194"/>
            <a:ext cx="8425743" cy="4679067"/>
          </a:xfrm>
          <a:prstGeom prst="rect">
            <a:avLst/>
          </a:prstGeom>
        </p:spPr>
      </p:pic>
      <p:sp>
        <p:nvSpPr>
          <p:cNvPr id="6" name="TextBox 5"/>
          <p:cNvSpPr txBox="1"/>
          <p:nvPr/>
        </p:nvSpPr>
        <p:spPr>
          <a:xfrm>
            <a:off x="9290756" y="2935112"/>
            <a:ext cx="2681217"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MSE: test set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MSE: training set</a:t>
            </a:r>
          </a:p>
        </p:txBody>
      </p:sp>
      <p:cxnSp>
        <p:nvCxnSpPr>
          <p:cNvPr id="8" name="Straight Arrow Connector 7"/>
          <p:cNvCxnSpPr/>
          <p:nvPr/>
        </p:nvCxnSpPr>
        <p:spPr>
          <a:xfrm flipH="1">
            <a:off x="8523111" y="3217334"/>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493474" y="4848578"/>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3476977" y="1558750"/>
            <a:ext cx="8425743" cy="4679067"/>
          </a:xfrm>
          <a:prstGeom prst="rect">
            <a:avLst/>
          </a:prstGeom>
        </p:spPr>
      </p:pic>
      <p:sp>
        <p:nvSpPr>
          <p:cNvPr id="6" name="TextBox 5"/>
          <p:cNvSpPr txBox="1"/>
          <p:nvPr/>
        </p:nvSpPr>
        <p:spPr>
          <a:xfrm>
            <a:off x="313832" y="3129274"/>
            <a:ext cx="3247812"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Using a “out of sample” test set guards against “overfitting”</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blue curve gets closest to the black (truth) curve</a:t>
            </a:r>
          </a:p>
        </p:txBody>
      </p:sp>
      <p:sp>
        <p:nvSpPr>
          <p:cNvPr id="7" name="TextBox 6"/>
          <p:cNvSpPr txBox="1"/>
          <p:nvPr/>
        </p:nvSpPr>
        <p:spPr>
          <a:xfrm>
            <a:off x="313832" y="1865593"/>
            <a:ext cx="337199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green curve “</a:t>
            </a:r>
            <a:r>
              <a:rPr lang="en-US" sz="2400" dirty="0" err="1">
                <a:gradFill>
                  <a:gsLst>
                    <a:gs pos="2917">
                      <a:schemeClr val="tx1"/>
                    </a:gs>
                    <a:gs pos="30000">
                      <a:schemeClr val="tx1"/>
                    </a:gs>
                  </a:gsLst>
                  <a:lin ang="5400000" scaled="0"/>
                </a:gradFill>
              </a:rPr>
              <a:t>overfits</a:t>
            </a:r>
            <a:r>
              <a:rPr lang="en-US" sz="2400" dirty="0">
                <a:gradFill>
                  <a:gsLst>
                    <a:gs pos="2917">
                      <a:schemeClr val="tx1"/>
                    </a:gs>
                    <a:gs pos="30000">
                      <a:schemeClr val="tx1"/>
                    </a:gs>
                  </a:gsLst>
                  <a:lin ang="5400000" scaled="0"/>
                </a:gradFill>
              </a:rPr>
              <a:t>” the data. It fits the noise.</a:t>
            </a:r>
          </a:p>
        </p:txBody>
      </p:sp>
    </p:spTree>
    <p:extLst>
      <p:ext uri="{BB962C8B-B14F-4D97-AF65-F5344CB8AC3E}">
        <p14:creationId xmlns:p14="http://schemas.microsoft.com/office/powerpoint/2010/main" val="1031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 in practice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07960"/>
                <a:ext cx="11669894" cy="4382738"/>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Randomly select observations (rows) to be in the test set. The remainder are the training set.</a:t>
                </a:r>
              </a:p>
              <a:p>
                <a:pPr marL="342900" indent="-342900">
                  <a:buFont typeface="Arial" panose="020B0604020202020204" pitchFamily="34" charset="0"/>
                  <a:buChar char="•"/>
                </a:pPr>
                <a:r>
                  <a:rPr lang="en-US" sz="2800" dirty="0">
                    <a:solidFill>
                      <a:schemeClr val="tx1"/>
                    </a:solidFill>
                  </a:rPr>
                  <a:t>Why random: want complete coverage. E.g. don’t want to train in February and test on July. </a:t>
                </a:r>
              </a:p>
              <a:p>
                <a:pPr marL="342900" indent="-342900">
                  <a:buFont typeface="Arial" panose="020B0604020202020204" pitchFamily="34" charset="0"/>
                  <a:buChar char="•"/>
                </a:pPr>
                <a:r>
                  <a:rPr lang="en-US" sz="2800" dirty="0">
                    <a:solidFill>
                      <a:schemeClr val="tx1"/>
                    </a:solidFill>
                  </a:rPr>
                  <a:t>Subset on the training set for all model estimation. E.g. any </a:t>
                </a:r>
                <a:r>
                  <a:rPr lang="en-US" sz="2800" dirty="0" err="1">
                    <a:solidFill>
                      <a:schemeClr val="tx1"/>
                    </a:solidFill>
                    <a:latin typeface="Courier New" panose="02070309020205020404" pitchFamily="49" charset="0"/>
                    <a:cs typeface="Courier New" panose="02070309020205020404" pitchFamily="49" charset="0"/>
                  </a:rPr>
                  <a:t>data.frame</a:t>
                </a:r>
                <a:r>
                  <a:rPr lang="en-US" sz="2800" dirty="0">
                    <a:solidFill>
                      <a:schemeClr val="tx1"/>
                    </a:solidFill>
                  </a:rPr>
                  <a:t> you pass to </a:t>
                </a:r>
                <a:r>
                  <a:rPr lang="en-US" sz="2800" dirty="0">
                    <a:solidFill>
                      <a:schemeClr val="tx1"/>
                    </a:solidFill>
                    <a:latin typeface="Courier New" panose="02070309020205020404" pitchFamily="49" charset="0"/>
                    <a:cs typeface="Courier New" panose="02070309020205020404" pitchFamily="49" charset="0"/>
                  </a:rPr>
                  <a:t>lm</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Use the </a:t>
                </a:r>
                <a:r>
                  <a:rPr lang="en-US" sz="2800" dirty="0">
                    <a:solidFill>
                      <a:schemeClr val="tx1"/>
                    </a:solidFill>
                    <a:latin typeface="Courier New" panose="02070309020205020404" pitchFamily="49" charset="0"/>
                    <a:cs typeface="Courier New" panose="02070309020205020404" pitchFamily="49" charset="0"/>
                  </a:rPr>
                  <a:t>predict </a:t>
                </a:r>
                <a:r>
                  <a:rPr lang="en-US" sz="2800" dirty="0">
                    <a:solidFill>
                      <a:schemeClr val="tx1"/>
                    </a:solidFill>
                    <a:cs typeface="Courier New" panose="02070309020205020404" pitchFamily="49" charset="0"/>
                  </a:rPr>
                  <a:t>command to make predictions (</a:t>
                </a:r>
                <a14:m>
                  <m:oMath xmlns:m="http://schemas.openxmlformats.org/officeDocument/2006/math">
                    <m:acc>
                      <m:accPr>
                        <m:chr m:val="̂"/>
                        <m:ctrlPr>
                          <a:rPr lang="en-US" sz="2800" b="0" i="1" smtClean="0">
                            <a:solidFill>
                              <a:schemeClr val="tx1"/>
                            </a:solidFill>
                            <a:latin typeface="Cambria Math" panose="02040503050406030204" pitchFamily="18" charset="0"/>
                            <a:cs typeface="Courier New" panose="02070309020205020404" pitchFamily="49" charset="0"/>
                          </a:rPr>
                        </m:ctrlPr>
                      </m:accPr>
                      <m:e>
                        <m:r>
                          <a:rPr lang="en-US" sz="2800" b="0" i="1" smtClean="0">
                            <a:solidFill>
                              <a:schemeClr val="tx1"/>
                            </a:solidFill>
                            <a:latin typeface="Cambria Math" panose="02040503050406030204" pitchFamily="18" charset="0"/>
                            <a:cs typeface="Courier New" panose="02070309020205020404" pitchFamily="49" charset="0"/>
                          </a:rPr>
                          <m:t>𝑦</m:t>
                        </m:r>
                      </m:e>
                    </m:acc>
                  </m:oMath>
                </a14:m>
                <a:r>
                  <a:rPr lang="en-US" sz="2800" dirty="0">
                    <a:solidFill>
                      <a:schemeClr val="tx1"/>
                    </a:solidFill>
                    <a:cs typeface="Courier New" panose="02070309020205020404" pitchFamily="49" charset="0"/>
                  </a:rPr>
                  <a:t>) for the test set</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Compute the </a:t>
                </a:r>
                <a:r>
                  <a:rPr lang="en-US" sz="2800" b="1" i="1" dirty="0">
                    <a:solidFill>
                      <a:schemeClr val="tx1"/>
                    </a:solidFill>
                  </a:rPr>
                  <a:t>evaluation metric </a:t>
                </a:r>
                <a:r>
                  <a:rPr lang="en-US" sz="2800" dirty="0">
                    <a:solidFill>
                      <a:schemeClr val="tx1"/>
                    </a:solidFill>
                  </a:rPr>
                  <a:t>using test set (you have the observe value and the predicted or modeled value)</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382738"/>
              </a:xfrm>
              <a:blipFill>
                <a:blip r:embed="rId3"/>
                <a:stretch>
                  <a:fillRect l="-313" r="-470" b="-1808"/>
                </a:stretch>
              </a:blipFill>
            </p:spPr>
            <p:txBody>
              <a:bodyPr/>
              <a:lstStyle/>
              <a:p>
                <a:r>
                  <a:rPr lang="en-US">
                    <a:noFill/>
                  </a:rPr>
                  <a:t> </a:t>
                </a:r>
              </a:p>
            </p:txBody>
          </p:sp>
        </mc:Fallback>
      </mc:AlternateContent>
    </p:spTree>
    <p:extLst>
      <p:ext uri="{BB962C8B-B14F-4D97-AF65-F5344CB8AC3E}">
        <p14:creationId xmlns:p14="http://schemas.microsoft.com/office/powerpoint/2010/main" val="10465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p:pic>
        <p:nvPicPr>
          <p:cNvPr id="5" name="Picture 4"/>
          <p:cNvPicPr>
            <a:picLocks noChangeAspect="1"/>
          </p:cNvPicPr>
          <p:nvPr/>
        </p:nvPicPr>
        <p:blipFill>
          <a:blip r:embed="rId3"/>
          <a:stretch>
            <a:fillRect/>
          </a:stretch>
        </p:blipFill>
        <p:spPr>
          <a:xfrm>
            <a:off x="1286251" y="1357800"/>
            <a:ext cx="5762625" cy="1676400"/>
          </a:xfrm>
          <a:prstGeom prst="rect">
            <a:avLst/>
          </a:prstGeom>
        </p:spPr>
      </p:pic>
      <p:sp>
        <p:nvSpPr>
          <p:cNvPr id="6" name="TextBox 5"/>
          <p:cNvSpPr txBox="1"/>
          <p:nvPr/>
        </p:nvSpPr>
        <p:spPr>
          <a:xfrm>
            <a:off x="7426578" y="3256452"/>
            <a:ext cx="395653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Total variation in outcome variable</a:t>
            </a:r>
          </a:p>
        </p:txBody>
      </p:sp>
      <p:pic>
        <p:nvPicPr>
          <p:cNvPr id="8" name="Picture 7"/>
          <p:cNvPicPr>
            <a:picLocks noChangeAspect="1"/>
          </p:cNvPicPr>
          <p:nvPr/>
        </p:nvPicPr>
        <p:blipFill>
          <a:blip r:embed="rId4"/>
          <a:stretch>
            <a:fillRect/>
          </a:stretch>
        </p:blipFill>
        <p:spPr>
          <a:xfrm>
            <a:off x="839909" y="4723789"/>
            <a:ext cx="6067425" cy="1485900"/>
          </a:xfrm>
          <a:prstGeom prst="rect">
            <a:avLst/>
          </a:prstGeom>
        </p:spPr>
      </p:pic>
      <p:pic>
        <p:nvPicPr>
          <p:cNvPr id="9" name="Picture 8"/>
          <p:cNvPicPr>
            <a:picLocks noChangeAspect="1"/>
          </p:cNvPicPr>
          <p:nvPr/>
        </p:nvPicPr>
        <p:blipFill>
          <a:blip r:embed="rId5"/>
          <a:stretch>
            <a:fillRect/>
          </a:stretch>
        </p:blipFill>
        <p:spPr>
          <a:xfrm>
            <a:off x="1956765" y="3173692"/>
            <a:ext cx="4472852" cy="793385"/>
          </a:xfrm>
          <a:prstGeom prst="rect">
            <a:avLst/>
          </a:prstGeom>
        </p:spPr>
      </p:pic>
      <p:sp>
        <p:nvSpPr>
          <p:cNvPr id="10" name="TextBox 9"/>
          <p:cNvSpPr txBox="1"/>
          <p:nvPr/>
        </p:nvSpPr>
        <p:spPr>
          <a:xfrm>
            <a:off x="7426578" y="2034468"/>
            <a:ext cx="395653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Residual sum of squares</a:t>
            </a:r>
          </a:p>
        </p:txBody>
      </p:sp>
      <p:sp>
        <p:nvSpPr>
          <p:cNvPr id="11" name="TextBox 10"/>
          <p:cNvSpPr txBox="1"/>
          <p:nvPr/>
        </p:nvSpPr>
        <p:spPr>
          <a:xfrm>
            <a:off x="7426578" y="4628052"/>
            <a:ext cx="395653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Fraction of the variation in the outcome variable captured by the model</a:t>
            </a:r>
          </a:p>
        </p:txBody>
      </p:sp>
    </p:spTree>
    <p:extLst>
      <p:ext uri="{BB962C8B-B14F-4D97-AF65-F5344CB8AC3E}">
        <p14:creationId xmlns:p14="http://schemas.microsoft.com/office/powerpoint/2010/main" val="20827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Adjusted R-squared</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889564" cy="3643241"/>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The “in sample” model fit weakly improves with more explanatory variables</a:t>
                </a:r>
              </a:p>
              <a:p>
                <a:pPr marL="342900" indent="-342900">
                  <a:buFont typeface="Arial" panose="020B0604020202020204" pitchFamily="34" charset="0"/>
                  <a:buChar char="•"/>
                </a:pPr>
                <a14:m>
                  <m:oMath xmlns:m="http://schemas.openxmlformats.org/officeDocument/2006/math">
                    <m:r>
                      <a:rPr lang="en-US" sz="2800" b="0" i="1" smtClean="0">
                        <a:solidFill>
                          <a:schemeClr val="tx1"/>
                        </a:solidFill>
                        <a:latin typeface="Cambria Math" panose="02040503050406030204" pitchFamily="18" charset="0"/>
                      </a:rPr>
                      <m:t>𝐴𝑑𝑗𝑢𝑠𝑡𝑒𝑑</m:t>
                    </m:r>
                    <m:r>
                      <a:rPr lang="en-US" sz="2800" b="0" i="1" smtClean="0">
                        <a:solidFill>
                          <a:schemeClr val="tx1"/>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=1−</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r>
                          <a:rPr lang="en-US" sz="2800" b="0" i="1" smtClean="0">
                            <a:solidFill>
                              <a:schemeClr val="tx1"/>
                            </a:solidFill>
                            <a:latin typeface="Cambria Math" panose="02040503050406030204" pitchFamily="18" charset="0"/>
                          </a:rPr>
                          <m:t>−1</m:t>
                        </m:r>
                      </m:den>
                    </m:f>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𝑆𝑆𝑅</m:t>
                        </m:r>
                      </m:num>
                      <m:den>
                        <m:r>
                          <a:rPr lang="en-US" sz="2800" b="0" i="1" smtClean="0">
                            <a:solidFill>
                              <a:schemeClr val="tx1"/>
                            </a:solidFill>
                            <a:latin typeface="Cambria Math" panose="02040503050406030204" pitchFamily="18" charset="0"/>
                          </a:rPr>
                          <m:t>𝑇𝑆𝑆</m:t>
                        </m:r>
                      </m:den>
                    </m:f>
                  </m:oMath>
                </a14:m>
                <a:endParaRPr lang="en-US" sz="2800" b="0" dirty="0">
                  <a:solidFill>
                    <a:schemeClr val="tx1"/>
                  </a:solidFill>
                </a:endParaRPr>
              </a:p>
              <a:p>
                <a:pPr marL="342900" indent="-342900">
                  <a:buFont typeface="Arial" panose="020B0604020202020204" pitchFamily="34" charset="0"/>
                  <a:buChar char="•"/>
                </a:pPr>
                <a:r>
                  <a:rPr lang="en-US" sz="2800" i="1" dirty="0">
                    <a:solidFill>
                      <a:schemeClr val="tx1"/>
                    </a:solidFill>
                  </a:rPr>
                  <a:t>n </a:t>
                </a:r>
                <a:r>
                  <a:rPr lang="en-US" sz="2800" dirty="0">
                    <a:solidFill>
                      <a:schemeClr val="tx1"/>
                    </a:solidFill>
                  </a:rPr>
                  <a:t>is number of observations and </a:t>
                </a:r>
                <a:r>
                  <a:rPr lang="en-US" sz="2800" i="1" dirty="0">
                    <a:solidFill>
                      <a:schemeClr val="tx1"/>
                    </a:solidFill>
                  </a:rPr>
                  <a:t>k</a:t>
                </a:r>
                <a:r>
                  <a:rPr lang="en-US" sz="2800" dirty="0">
                    <a:solidFill>
                      <a:schemeClr val="tx1"/>
                    </a:solidFill>
                  </a:rPr>
                  <a:t> is number of explanatory variables.</a:t>
                </a:r>
              </a:p>
              <a:p>
                <a:r>
                  <a:rPr lang="en-US" sz="2800" i="1" dirty="0">
                    <a:solidFill>
                      <a:schemeClr val="tx1"/>
                    </a:solidFill>
                  </a:rPr>
                  <a:t>	- </a:t>
                </a:r>
                <a:r>
                  <a:rPr lang="en-US" sz="2800" dirty="0">
                    <a:solidFill>
                      <a:schemeClr val="tx1"/>
                    </a:solidFill>
                  </a:rPr>
                  <a:t>penalizes adjusted r</a:t>
                </a:r>
                <a:r>
                  <a:rPr lang="en-US" sz="2800" baseline="30000" dirty="0">
                    <a:solidFill>
                      <a:schemeClr val="tx1"/>
                    </a:solidFill>
                  </a:rPr>
                  <a:t>2</a:t>
                </a:r>
                <a:r>
                  <a:rPr lang="en-US" sz="2800" dirty="0">
                    <a:solidFill>
                      <a:schemeClr val="tx1"/>
                    </a:solidFill>
                  </a:rPr>
                  <a:t> when add variables without explanatory power.</a:t>
                </a:r>
                <a:r>
                  <a:rPr lang="en-US" sz="2800" i="1" dirty="0">
                    <a:solidFill>
                      <a:schemeClr val="tx1"/>
                    </a:solidFill>
                  </a:rPr>
                  <a:t> </a:t>
                </a:r>
                <a:endParaRPr lang="en-US" sz="2800" b="0" i="1" dirty="0">
                  <a:solidFill>
                    <a:schemeClr val="tx1"/>
                  </a:solidFill>
                </a:endParaRP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889564" cy="3643241"/>
              </a:xfrm>
              <a:blipFill>
                <a:blip r:embed="rId3"/>
                <a:stretch>
                  <a:fillRect l="-308"/>
                </a:stretch>
              </a:blipFill>
            </p:spPr>
            <p:txBody>
              <a:bodyPr/>
              <a:lstStyle/>
              <a:p>
                <a:r>
                  <a:rPr lang="en-US">
                    <a:noFill/>
                  </a:rPr>
                  <a:t> </a:t>
                </a:r>
              </a:p>
            </p:txBody>
          </p:sp>
        </mc:Fallback>
      </mc:AlternateContent>
    </p:spTree>
    <p:extLst>
      <p:ext uri="{BB962C8B-B14F-4D97-AF65-F5344CB8AC3E}">
        <p14:creationId xmlns:p14="http://schemas.microsoft.com/office/powerpoint/2010/main" val="116869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“Fair” R-squared Measure</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669894" cy="4690515"/>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We learned that we typically want to use out-of-sample evaluation metrics, what do you we do</a:t>
                </a:r>
              </a:p>
              <a:p>
                <a:pPr marL="342900" indent="-342900">
                  <a:buFont typeface="Arial" panose="020B0604020202020204" pitchFamily="34" charset="0"/>
                  <a:buChar char="•"/>
                </a:pPr>
                <a:r>
                  <a:rPr lang="en-US" sz="2800" dirty="0">
                    <a:solidFill>
                      <a:schemeClr val="tx1"/>
                    </a:solidFill>
                  </a:rPr>
                  <a:t>It turns out that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𝑐𝑜𝑟𝑟</m:t>
                    </m:r>
                    <m:sSup>
                      <m:sSupPr>
                        <m:ctrlPr>
                          <a:rPr lang="en-US" sz="2800" b="0" i="1" smtClean="0">
                            <a:solidFill>
                              <a:schemeClr val="tx1"/>
                            </a:solidFill>
                            <a:latin typeface="Cambria Math" panose="02040503050406030204" pitchFamily="18" charset="0"/>
                          </a:rPr>
                        </m:ctrlPr>
                      </m:sSupPr>
                      <m:e>
                        <m:d>
                          <m:dPr>
                            <m:ctrlPr>
                              <a:rPr lang="en-US" sz="2800" b="0" i="1" smtClean="0">
                                <a:solidFill>
                                  <a:schemeClr val="tx1"/>
                                </a:solidFill>
                                <a:latin typeface="Cambria Math" panose="02040503050406030204" pitchFamily="18" charset="0"/>
                              </a:rPr>
                            </m:ctrlPr>
                          </m:dPr>
                          <m:e>
                            <m:acc>
                              <m:accPr>
                                <m:chr m:val="̂"/>
                                <m:ctrlPr>
                                  <a:rPr lang="en-US" sz="2800" b="0" i="1" smtClean="0">
                                    <a:solidFill>
                                      <a:schemeClr val="tx1"/>
                                    </a:solidFill>
                                    <a:latin typeface="Cambria Math" panose="02040503050406030204" pitchFamily="18" charset="0"/>
                                  </a:rPr>
                                </m:ctrlPr>
                              </m:acc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acc>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d>
                      </m:e>
                      <m:sup>
                        <m:r>
                          <a:rPr lang="en-US" sz="2800" b="0" i="1" smtClean="0">
                            <a:solidFill>
                              <a:schemeClr val="tx1"/>
                            </a:solidFill>
                            <a:latin typeface="Cambria Math" panose="02040503050406030204" pitchFamily="18" charset="0"/>
                          </a:rPr>
                          <m:t>2</m:t>
                        </m:r>
                      </m:sup>
                    </m:sSup>
                  </m:oMath>
                </a14:m>
                <a:endParaRPr lang="en-US" sz="2800" b="0" dirty="0">
                  <a:solidFill>
                    <a:schemeClr val="tx1"/>
                  </a:solidFill>
                </a:endParaRPr>
              </a:p>
              <a:p>
                <a:pPr marL="342900" indent="-342900">
                  <a:buFont typeface="Arial" panose="020B0604020202020204" pitchFamily="34" charset="0"/>
                  <a:buChar char="•"/>
                </a:pPr>
                <a:r>
                  <a:rPr lang="en-US" sz="2800" dirty="0">
                    <a:solidFill>
                      <a:schemeClr val="tx1"/>
                    </a:solidFill>
                  </a:rPr>
                  <a:t>This means, </a:t>
                </a:r>
                <a14:m>
                  <m:oMath xmlns:m="http://schemas.openxmlformats.org/officeDocument/2006/math">
                    <m:r>
                      <a:rPr lang="en-US" sz="2800" i="1">
                        <a:solidFill>
                          <a:schemeClr val="tx1"/>
                        </a:solidFill>
                        <a:latin typeface="Cambria Math" panose="02040503050406030204" pitchFamily="18" charset="0"/>
                      </a:rPr>
                      <m:t>𝑐𝑜𝑟𝑟</m:t>
                    </m:r>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acc>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d>
                      </m:e>
                      <m:sup>
                        <m:r>
                          <a:rPr lang="en-US" sz="2800" i="1">
                            <a:solidFill>
                              <a:schemeClr val="tx1"/>
                            </a:solidFill>
                            <a:latin typeface="Cambria Math" panose="02040503050406030204" pitchFamily="18" charset="0"/>
                          </a:rPr>
                          <m:t>2</m:t>
                        </m:r>
                      </m:sup>
                    </m:sSup>
                  </m:oMath>
                </a14:m>
                <a:r>
                  <a:rPr lang="en-US" sz="2800" b="0" dirty="0">
                    <a:solidFill>
                      <a:schemeClr val="tx1"/>
                    </a:solidFill>
                  </a:rPr>
                  <a:t>, for the test set can be interpreted just like R-squared (% of variation explain) and is a “fair test”</a:t>
                </a:r>
              </a:p>
              <a:p>
                <a:pPr marL="342900" indent="-342900">
                  <a:buFont typeface="Arial" panose="020B0604020202020204" pitchFamily="34" charset="0"/>
                  <a:buChar char="•"/>
                </a:pPr>
                <a:endParaRPr lang="en-US" sz="2800" dirty="0">
                  <a:solidFill>
                    <a:schemeClr val="tx1"/>
                  </a:solidFill>
                </a:endParaRPr>
              </a:p>
              <a:p>
                <a:r>
                  <a:rPr lang="en-US" sz="2800" b="0" dirty="0">
                    <a:solidFill>
                      <a:schemeClr val="tx1"/>
                    </a:solidFill>
                  </a:rPr>
                  <a:t>Related to an important concept called over-fitting.</a:t>
                </a: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690515"/>
              </a:xfrm>
              <a:blipFill>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17862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types</a:t>
            </a:r>
          </a:p>
        </p:txBody>
      </p:sp>
      <p:sp>
        <p:nvSpPr>
          <p:cNvPr id="3" name="Text Placeholder 2"/>
          <p:cNvSpPr>
            <a:spLocks noGrp="1"/>
          </p:cNvSpPr>
          <p:nvPr>
            <p:ph type="body" sz="quarter" idx="10"/>
          </p:nvPr>
        </p:nvSpPr>
        <p:spPr>
          <a:xfrm>
            <a:off x="276683" y="987071"/>
            <a:ext cx="11669894" cy="12138708"/>
          </a:xfrm>
        </p:spPr>
        <p:txBody>
          <a:bodyPr/>
          <a:lstStyle/>
          <a:p>
            <a:endParaRPr lang="en-US" sz="2000" dirty="0">
              <a:solidFill>
                <a:schemeClr val="tx1"/>
              </a:solidFill>
              <a:latin typeface="+mn-lt"/>
            </a:endParaRPr>
          </a:p>
          <a:p>
            <a:r>
              <a:rPr lang="en-US" sz="2800" b="1" dirty="0">
                <a:solidFill>
                  <a:schemeClr val="tx1"/>
                </a:solidFill>
              </a:rPr>
              <a:t>Binary features</a:t>
            </a:r>
            <a:r>
              <a:rPr lang="en-US" sz="2800" dirty="0">
                <a:solidFill>
                  <a:schemeClr val="tx1"/>
                </a:solidFill>
              </a:rPr>
              <a:t>: equal to 1 or 0. For example: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r>
              <a:rPr lang="en-US" sz="2800" b="1" dirty="0">
                <a:solidFill>
                  <a:schemeClr val="tx1"/>
                </a:solidFill>
              </a:rPr>
              <a:t>Continuous features</a:t>
            </a:r>
            <a:r>
              <a:rPr lang="en-US" sz="2800" dirty="0">
                <a:solidFill>
                  <a:schemeClr val="tx1"/>
                </a:solidFill>
              </a:rPr>
              <a:t>: can take an real value</a:t>
            </a:r>
          </a:p>
          <a:p>
            <a:endParaRPr lang="en-US" sz="2800" dirty="0">
              <a:solidFill>
                <a:schemeClr val="tx1"/>
              </a:solidFill>
            </a:endParaRPr>
          </a:p>
          <a:p>
            <a:r>
              <a:rPr lang="en-US" sz="2800" b="1" dirty="0">
                <a:solidFill>
                  <a:schemeClr val="tx1"/>
                </a:solidFill>
              </a:rPr>
              <a:t>Categorical features</a:t>
            </a:r>
            <a:r>
              <a:rPr lang="en-US" sz="2800" dirty="0">
                <a:solidFill>
                  <a:schemeClr val="tx1"/>
                </a:solidFill>
              </a:rPr>
              <a:t>: can take one of N values. E.g. Saturday, Sunday, Monday… declaring </a:t>
            </a:r>
            <a:r>
              <a:rPr lang="en-US" sz="2800" dirty="0" err="1">
                <a:solidFill>
                  <a:schemeClr val="tx1"/>
                </a:solidFill>
                <a:latin typeface="Courier New" panose="02070309020205020404" pitchFamily="49" charset="0"/>
                <a:cs typeface="Courier New" panose="02070309020205020404" pitchFamily="49" charset="0"/>
              </a:rPr>
              <a:t>as.factor</a:t>
            </a:r>
            <a:r>
              <a:rPr lang="en-US" sz="2800" dirty="0">
                <a:solidFill>
                  <a:schemeClr val="tx1"/>
                </a:solidFill>
                <a:latin typeface="Courier New" panose="02070309020205020404" pitchFamily="49" charset="0"/>
                <a:cs typeface="Courier New" panose="02070309020205020404" pitchFamily="49" charset="0"/>
              </a:rPr>
              <a:t> </a:t>
            </a:r>
            <a:r>
              <a:rPr lang="en-US" sz="2800" dirty="0">
                <a:solidFill>
                  <a:schemeClr val="tx1"/>
                </a:solidFill>
                <a:cs typeface="Courier New" panose="02070309020205020404" pitchFamily="49" charset="0"/>
              </a:rPr>
              <a:t>then R will treat it as N binary variables for each category (ex. =1 if Saturday, =0 otherwise)</a:t>
            </a:r>
            <a:endParaRPr lang="en-US" sz="28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292962" y="2181347"/>
            <a:ext cx="4927129" cy="1265238"/>
          </a:xfrm>
          <a:prstGeom prst="rect">
            <a:avLst/>
          </a:prstGeom>
        </p:spPr>
      </p:pic>
    </p:spTree>
    <p:extLst>
      <p:ext uri="{BB962C8B-B14F-4D97-AF65-F5344CB8AC3E}">
        <p14:creationId xmlns:p14="http://schemas.microsoft.com/office/powerpoint/2010/main" val="9406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44088" y="1306669"/>
            <a:ext cx="6238996" cy="4923985"/>
          </a:xfrm>
          <a:prstGeom prst="rect">
            <a:avLst/>
          </a:prstGeom>
        </p:spPr>
      </p:pic>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35704"/>
                <a:ext cx="7073687" cy="3551742"/>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y-intercept for students </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24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35704"/>
                <a:ext cx="7073687" cy="3551742"/>
              </a:xfrm>
              <a:blipFill rotWithShape="0">
                <a:blip r:embed="rId4"/>
                <a:stretch>
                  <a:fillRect l="-948"/>
                </a:stretch>
              </a:blipFill>
            </p:spPr>
            <p:txBody>
              <a:bodyPr/>
              <a:lstStyle/>
              <a:p>
                <a:r>
                  <a:rPr lang="en-US">
                    <a:noFill/>
                  </a:rPr>
                  <a:t> </a:t>
                </a:r>
              </a:p>
            </p:txBody>
          </p:sp>
        </mc:Fallback>
      </mc:AlternateContent>
    </p:spTree>
    <p:extLst>
      <p:ext uri="{BB962C8B-B14F-4D97-AF65-F5344CB8AC3E}">
        <p14:creationId xmlns:p14="http://schemas.microsoft.com/office/powerpoint/2010/main" val="41049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19" y="2034286"/>
                <a:ext cx="10276449" cy="4585871"/>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a:t>
                </a:r>
              </a:p>
              <a:p>
                <a:r>
                  <a:rPr lang="en-US" sz="2800" dirty="0">
                    <a:solidFill>
                      <a:schemeClr val="tx1"/>
                    </a:solidFill>
                  </a:rPr>
                  <a:t>y-intercept for students </a:t>
                </a: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3</m:t>
                        </m:r>
                      </m:sub>
                    </m:sSub>
                  </m:oMath>
                </a14:m>
                <a:r>
                  <a:rPr lang="en-US" sz="2800" dirty="0">
                    <a:solidFill>
                      <a:schemeClr val="tx1"/>
                    </a:solidFill>
                  </a:rPr>
                  <a:t> allows for a different </a:t>
                </a:r>
              </a:p>
              <a:p>
                <a:r>
                  <a:rPr lang="en-US" sz="2800" dirty="0">
                    <a:solidFill>
                      <a:schemeClr val="tx1"/>
                    </a:solidFill>
                  </a:rPr>
                  <a:t>Slope for students</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3</m:t>
                          </m:r>
                        </m:sub>
                      </m:sSub>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rPr>
                            <m:t>𝑖𝑓</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32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19" y="2034286"/>
                <a:ext cx="10276449" cy="4585871"/>
              </a:xfrm>
              <a:blipFill rotWithShape="0">
                <a:blip r:embed="rId3"/>
                <a:stretch>
                  <a:fillRect l="-65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670431" y="1214472"/>
            <a:ext cx="5320567" cy="4404106"/>
          </a:xfrm>
          <a:prstGeom prst="rect">
            <a:avLst/>
          </a:prstGeom>
        </p:spPr>
      </p:pic>
    </p:spTree>
    <p:extLst>
      <p:ext uri="{BB962C8B-B14F-4D97-AF65-F5344CB8AC3E}">
        <p14:creationId xmlns:p14="http://schemas.microsoft.com/office/powerpoint/2010/main" val="385687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terms</a:t>
            </a:r>
          </a:p>
        </p:txBody>
      </p:sp>
      <p:sp>
        <p:nvSpPr>
          <p:cNvPr id="3" name="Text Placeholder 2"/>
          <p:cNvSpPr>
            <a:spLocks noGrp="1"/>
          </p:cNvSpPr>
          <p:nvPr>
            <p:ph type="body" sz="quarter" idx="10"/>
          </p:nvPr>
        </p:nvSpPr>
        <p:spPr>
          <a:xfrm>
            <a:off x="274320" y="1436409"/>
            <a:ext cx="10276449" cy="5367623"/>
          </a:xfrm>
        </p:spPr>
        <p:txBody>
          <a:bodyPr/>
          <a:lstStyle/>
          <a:p>
            <a:r>
              <a:rPr lang="en-US" sz="2000" dirty="0">
                <a:solidFill>
                  <a:schemeClr val="tx1"/>
                </a:solidFill>
                <a:latin typeface="+mn-lt"/>
              </a:rPr>
              <a:t>Interaction term: multiplying two features by each other. When done as such:</a:t>
            </a:r>
          </a:p>
          <a:p>
            <a:r>
              <a:rPr lang="en-US" sz="2000" dirty="0">
                <a:solidFill>
                  <a:schemeClr val="tx1"/>
                </a:solidFill>
                <a:latin typeface="+mn-lt"/>
              </a:rPr>
              <a:t>{continuous feature}*{binary feature}</a:t>
            </a:r>
          </a:p>
          <a:p>
            <a:endParaRPr lang="en-US" sz="2000" dirty="0">
              <a:solidFill>
                <a:schemeClr val="tx1"/>
              </a:solidFill>
              <a:latin typeface="+mn-lt"/>
            </a:endParaRPr>
          </a:p>
          <a:p>
            <a:r>
              <a:rPr lang="en-US" sz="2000" dirty="0">
                <a:solidFill>
                  <a:schemeClr val="tx1"/>
                </a:solidFill>
                <a:latin typeface="+mn-lt"/>
              </a:rPr>
              <a:t>it allows for a different slope for the group represented by the binary feature. Note, be sure to include the continuous feature without the interaction as well.</a:t>
            </a:r>
          </a:p>
          <a:p>
            <a:endParaRPr lang="en-US" sz="2000" dirty="0">
              <a:solidFill>
                <a:schemeClr val="tx1"/>
              </a:solidFill>
              <a:latin typeface="+mn-lt"/>
            </a:endParaRPr>
          </a:p>
          <a:p>
            <a:r>
              <a:rPr lang="en-US" sz="2000" dirty="0">
                <a:solidFill>
                  <a:schemeClr val="tx1"/>
                </a:solidFill>
                <a:latin typeface="+mn-lt"/>
              </a:rPr>
              <a:t>Example, suppose temperature has a different impact on # of </a:t>
            </a:r>
            <a:r>
              <a:rPr lang="en-US" sz="2000" dirty="0" err="1">
                <a:solidFill>
                  <a:schemeClr val="tx1"/>
                </a:solidFill>
                <a:latin typeface="+mn-lt"/>
              </a:rPr>
              <a:t>bikeshare</a:t>
            </a:r>
            <a:r>
              <a:rPr lang="en-US" sz="2000" dirty="0">
                <a:solidFill>
                  <a:schemeClr val="tx1"/>
                </a:solidFill>
                <a:latin typeface="+mn-lt"/>
              </a:rPr>
              <a:t> trips taken on weekdays vs. weekends. We can create a binary variable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n-lt"/>
                <a:cs typeface="Courier New" panose="02070309020205020404" pitchFamily="49" charset="0"/>
              </a:rPr>
              <a:t>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mn-lt"/>
                <a:cs typeface="Courier New" panose="02070309020205020404" pitchFamily="49" charset="0"/>
              </a:rPr>
              <a:t> to the model, we allow for a different baseline ridership on weekends. 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we allow temperature to have a different effect for weekends.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We can “interact”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with a polynomial in </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This effectively gives us a new model for temperature for the weekends vs. weekdays</a:t>
            </a:r>
            <a:endParaRPr lang="en-US" sz="2000" dirty="0">
              <a:solidFill>
                <a:schemeClr val="tx1"/>
              </a:solidFill>
              <a:latin typeface="+mn-lt"/>
            </a:endParaRPr>
          </a:p>
          <a:p>
            <a:endParaRPr lang="en-US" sz="2800" dirty="0">
              <a:solidFill>
                <a:schemeClr val="tx1"/>
              </a:solidFill>
            </a:endParaRPr>
          </a:p>
        </p:txBody>
      </p:sp>
    </p:spTree>
    <p:extLst>
      <p:ext uri="{BB962C8B-B14F-4D97-AF65-F5344CB8AC3E}">
        <p14:creationId xmlns:p14="http://schemas.microsoft.com/office/powerpoint/2010/main" val="61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788456"/>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788456"/>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512895" y="2393718"/>
            <a:ext cx="6200775" cy="3190875"/>
          </a:xfrm>
          <a:prstGeom prst="rect">
            <a:avLst/>
          </a:prstGeom>
        </p:spPr>
      </p:pic>
      <p:pic>
        <p:nvPicPr>
          <p:cNvPr id="5" name="Picture 4"/>
          <p:cNvPicPr>
            <a:picLocks noChangeAspect="1"/>
          </p:cNvPicPr>
          <p:nvPr/>
        </p:nvPicPr>
        <p:blipFill>
          <a:blip r:embed="rId5"/>
          <a:stretch>
            <a:fillRect/>
          </a:stretch>
        </p:blipFill>
        <p:spPr>
          <a:xfrm>
            <a:off x="1918432" y="2622428"/>
            <a:ext cx="2283371" cy="2850578"/>
          </a:xfrm>
          <a:prstGeom prst="rect">
            <a:avLst/>
          </a:prstGeom>
        </p:spPr>
      </p:pic>
      <p:cxnSp>
        <p:nvCxnSpPr>
          <p:cNvPr id="7" name="Straight Arrow Connector 6"/>
          <p:cNvCxnSpPr/>
          <p:nvPr/>
        </p:nvCxnSpPr>
        <p:spPr>
          <a:xfrm>
            <a:off x="6881446" y="2089393"/>
            <a:ext cx="1" cy="8319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1630" y="1420767"/>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Feature 1</a:t>
            </a:r>
          </a:p>
        </p:txBody>
      </p:sp>
      <p:sp>
        <p:nvSpPr>
          <p:cNvPr id="12" name="TextBox 11"/>
          <p:cNvSpPr txBox="1"/>
          <p:nvPr/>
        </p:nvSpPr>
        <p:spPr>
          <a:xfrm>
            <a:off x="717967"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3" name="Straight Arrow Connector 12"/>
          <p:cNvCxnSpPr/>
          <p:nvPr/>
        </p:nvCxnSpPr>
        <p:spPr>
          <a:xfrm>
            <a:off x="2040872"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4706"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9" name="Straight Arrow Connector 18"/>
          <p:cNvCxnSpPr/>
          <p:nvPr/>
        </p:nvCxnSpPr>
        <p:spPr>
          <a:xfrm>
            <a:off x="5328320"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77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explosion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a:solidFill>
                      <a:schemeClr val="tx1"/>
                    </a:solidFill>
                    <a:latin typeface="+mn-lt"/>
                  </a:rPr>
                  <a:t>If we have two raw features, A and B, how many models can we make?</a:t>
                </a:r>
              </a:p>
              <a:p>
                <a:endParaRPr lang="en-US" sz="2000" dirty="0">
                  <a:solidFill>
                    <a:schemeClr val="tx1"/>
                  </a:solidFill>
                  <a:latin typeface="+mn-lt"/>
                </a:endParaRPr>
              </a:p>
              <a:p>
                <a:r>
                  <a:rPr lang="en-US" sz="2000" dirty="0">
                    <a:solidFill>
                      <a:schemeClr val="tx1"/>
                    </a:solidFill>
                    <a:latin typeface="+mn-lt"/>
                  </a:rPr>
                  <a:t>Without interactions (4): none, just A, just B, A + B</a:t>
                </a:r>
              </a:p>
              <a:p>
                <a:r>
                  <a:rPr lang="en-US" sz="2000" dirty="0">
                    <a:solidFill>
                      <a:schemeClr val="tx1"/>
                    </a:solidFill>
                    <a:latin typeface="+mn-lt"/>
                  </a:rPr>
                  <a:t>With interactions (8): A*B, A+B + A*B, A + A*B, B+ A*B </a:t>
                </a:r>
              </a:p>
              <a:p>
                <a:endParaRPr lang="en-US" sz="2000" dirty="0">
                  <a:solidFill>
                    <a:schemeClr val="tx1"/>
                  </a:solidFill>
                  <a:latin typeface="+mn-lt"/>
                </a:endParaRPr>
              </a:p>
              <a:p>
                <a:r>
                  <a:rPr lang="en-US" sz="2000" dirty="0">
                    <a:solidFill>
                      <a:schemeClr val="tx1"/>
                    </a:solidFill>
                    <a:latin typeface="+mn-lt"/>
                  </a:rPr>
                  <a:t>If we have </a:t>
                </a:r>
                <a:r>
                  <a:rPr lang="en-US" sz="2000" b="1" i="1" dirty="0">
                    <a:solidFill>
                      <a:schemeClr val="tx1"/>
                    </a:solidFill>
                    <a:latin typeface="+mn-lt"/>
                  </a:rPr>
                  <a:t>p </a:t>
                </a:r>
                <a:r>
                  <a:rPr lang="en-US" sz="2000" dirty="0">
                    <a:solidFill>
                      <a:schemeClr val="tx1"/>
                    </a:solidFill>
                    <a:latin typeface="+mn-lt"/>
                  </a:rPr>
                  <a:t>features then we have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p>
                    </m:sSup>
                  </m:oMath>
                </a14:m>
                <a:r>
                  <a:rPr lang="en-US" sz="2000" dirty="0">
                    <a:solidFill>
                      <a:schemeClr val="tx1"/>
                    </a:solidFill>
                    <a:latin typeface="+mn-lt"/>
                  </a:rPr>
                  <a:t> possible models!</a:t>
                </a:r>
              </a:p>
              <a:p>
                <a:pP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=29 −→1,073,741,824 </m:t>
                      </m:r>
                    </m:oMath>
                  </m:oMathPara>
                </a14:m>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We cannot possible run all these models… so we’ll learn methods to guide us.</a:t>
                </a:r>
              </a:p>
              <a:p>
                <a:endParaRPr lang="en-US" sz="2000" dirty="0">
                  <a:solidFill>
                    <a:schemeClr val="tx1"/>
                  </a:solidFill>
                  <a:latin typeface="+mn-lt"/>
                </a:endParaRPr>
              </a:p>
              <a:p>
                <a:r>
                  <a:rPr lang="en-US" sz="2000" dirty="0">
                    <a:solidFill>
                      <a:schemeClr val="tx1"/>
                    </a:solidFill>
                    <a:latin typeface="+mn-lt"/>
                  </a:rPr>
                  <a:t>Human intelligence is often a great guide as well.</a:t>
                </a: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265"/>
                </a:stretch>
              </a:blipFill>
            </p:spPr>
            <p:txBody>
              <a:bodyPr/>
              <a:lstStyle/>
              <a:p>
                <a:r>
                  <a:rPr lang="en-US">
                    <a:noFill/>
                  </a:rPr>
                  <a:t> </a:t>
                </a:r>
              </a:p>
            </p:txBody>
          </p:sp>
        </mc:Fallback>
      </mc:AlternateContent>
    </p:spTree>
    <p:extLst>
      <p:ext uri="{BB962C8B-B14F-4D97-AF65-F5344CB8AC3E}">
        <p14:creationId xmlns:p14="http://schemas.microsoft.com/office/powerpoint/2010/main" val="11739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regression output</a:t>
            </a:r>
          </a:p>
        </p:txBody>
      </p:sp>
      <p:sp>
        <p:nvSpPr>
          <p:cNvPr id="3" name="Text Placeholder 2"/>
          <p:cNvSpPr>
            <a:spLocks noGrp="1"/>
          </p:cNvSpPr>
          <p:nvPr>
            <p:ph type="body" sz="quarter" idx="10"/>
          </p:nvPr>
        </p:nvSpPr>
        <p:spPr>
          <a:xfrm>
            <a:off x="274320" y="1436409"/>
            <a:ext cx="10276449" cy="5644622"/>
          </a:xfrm>
        </p:spPr>
        <p:txBody>
          <a:bodyPr/>
          <a:lstStyle/>
          <a:p>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my_model</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gives the coefficient estimates (beta’s), t-statistics, standard errors and p-values.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t-statistics evaluate the hypothesis that the coefficient is equal to zero. Thus t greater than 1.96 in absolute value allows us to reject this hypothesis at the 95% level. P-values simply convert t-stats into the probability we would get something this far from zero due to sampling chance alone.</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Note that t-statistics evaluate features “one by one”. Overall model fit is a better guide for explanatory power (e.g. we might be better for leaving insignificant features in sometimes)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t-stats can be a good guide to throw out irrelevant features</a:t>
            </a: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p:spTree>
    <p:extLst>
      <p:ext uri="{BB962C8B-B14F-4D97-AF65-F5344CB8AC3E}">
        <p14:creationId xmlns:p14="http://schemas.microsoft.com/office/powerpoint/2010/main" val="3387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 Orange Juice</a:t>
            </a:r>
          </a:p>
        </p:txBody>
      </p:sp>
      <p:pic>
        <p:nvPicPr>
          <p:cNvPr id="4" name="Picture 3"/>
          <p:cNvPicPr>
            <a:picLocks noChangeAspect="1"/>
          </p:cNvPicPr>
          <p:nvPr/>
        </p:nvPicPr>
        <p:blipFill>
          <a:blip r:embed="rId2"/>
          <a:stretch>
            <a:fillRect/>
          </a:stretch>
        </p:blipFill>
        <p:spPr>
          <a:xfrm>
            <a:off x="569623" y="1695571"/>
            <a:ext cx="5581314" cy="3352058"/>
          </a:xfrm>
          <a:prstGeom prst="rect">
            <a:avLst/>
          </a:prstGeom>
        </p:spPr>
      </p:pic>
      <p:sp>
        <p:nvSpPr>
          <p:cNvPr id="5" name="TextBox 4"/>
          <p:cNvSpPr txBox="1"/>
          <p:nvPr/>
        </p:nvSpPr>
        <p:spPr>
          <a:xfrm>
            <a:off x="6747906" y="1252751"/>
            <a:ext cx="4938559" cy="4320359"/>
          </a:xfrm>
          <a:prstGeom prst="rect">
            <a:avLst/>
          </a:prstGeom>
          <a:noFill/>
        </p:spPr>
        <p:txBody>
          <a:bodyPr wrap="square" rtlCol="0">
            <a:spAutoFit/>
          </a:bodyPr>
          <a:lstStyle/>
          <a:p>
            <a:r>
              <a:rPr lang="en-US" sz="1836" dirty="0">
                <a:solidFill>
                  <a:schemeClr val="tx1">
                    <a:lumMod val="50000"/>
                    <a:lumOff val="50000"/>
                  </a:schemeClr>
                </a:solidFill>
                <a:latin typeface="+mj-lt"/>
              </a:rPr>
              <a:t>Data: 83 Chicago-area stores</a:t>
            </a:r>
          </a:p>
          <a:p>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weekly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Sales (“log move”)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Average sales price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Whether advertised (“feat”)</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store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Various demographics of the shoppers</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Data taken from:</a:t>
            </a:r>
          </a:p>
          <a:p>
            <a:r>
              <a:rPr lang="en-US" sz="1224" dirty="0">
                <a:solidFill>
                  <a:schemeClr val="tx1">
                    <a:lumMod val="50000"/>
                    <a:lumOff val="50000"/>
                  </a:schemeClr>
                </a:solidFill>
                <a:latin typeface="+mj-lt"/>
                <a:hlinkClick r:id="rId3"/>
              </a:rPr>
              <a:t>“Determinants of Store-Level Price Elasticity” Stephen J. Hoch, </a:t>
            </a:r>
            <a:r>
              <a:rPr lang="en-US" sz="1224" dirty="0" err="1">
                <a:solidFill>
                  <a:schemeClr val="tx1">
                    <a:lumMod val="50000"/>
                    <a:lumOff val="50000"/>
                  </a:schemeClr>
                </a:solidFill>
                <a:latin typeface="+mj-lt"/>
                <a:hlinkClick r:id="rId3"/>
              </a:rPr>
              <a:t>Byung</a:t>
            </a:r>
            <a:r>
              <a:rPr lang="en-US" sz="1224" dirty="0">
                <a:solidFill>
                  <a:schemeClr val="tx1">
                    <a:lumMod val="50000"/>
                    <a:lumOff val="50000"/>
                  </a:schemeClr>
                </a:solidFill>
                <a:latin typeface="+mj-lt"/>
                <a:hlinkClick r:id="rId3"/>
              </a:rPr>
              <a:t>-Do Kim, Alan L. Montgomery and Peter E. Rossi </a:t>
            </a:r>
          </a:p>
          <a:p>
            <a:r>
              <a:rPr lang="en-US" sz="1224" i="1" dirty="0">
                <a:solidFill>
                  <a:schemeClr val="tx1">
                    <a:lumMod val="50000"/>
                    <a:lumOff val="50000"/>
                  </a:schemeClr>
                </a:solidFill>
                <a:latin typeface="+mj-lt"/>
                <a:hlinkClick r:id="rId3"/>
              </a:rPr>
              <a:t>Journal of Marketing Research</a:t>
            </a:r>
            <a:r>
              <a:rPr lang="en-US" sz="1224" dirty="0">
                <a:solidFill>
                  <a:schemeClr val="tx1">
                    <a:lumMod val="50000"/>
                    <a:lumOff val="50000"/>
                  </a:schemeClr>
                </a:solidFill>
                <a:latin typeface="+mj-lt"/>
                <a:hlinkClick r:id="rId3"/>
              </a:rPr>
              <a:t>  Vol. 32, No. 1 (Feb., 1995), pp. 17-29 </a:t>
            </a:r>
            <a:endParaRPr lang="en-US" sz="1224" dirty="0">
              <a:solidFill>
                <a:schemeClr val="tx1">
                  <a:lumMod val="50000"/>
                  <a:lumOff val="50000"/>
                </a:schemeClr>
              </a:solidFill>
              <a:latin typeface="+mj-lt"/>
            </a:endParaRPr>
          </a:p>
          <a:p>
            <a:endParaRPr lang="en-US" sz="1224" dirty="0">
              <a:solidFill>
                <a:schemeClr val="tx1">
                  <a:lumMod val="50000"/>
                  <a:lumOff val="50000"/>
                </a:schemeClr>
              </a:solidFill>
              <a:latin typeface="+mj-lt"/>
            </a:endParaRPr>
          </a:p>
          <a:p>
            <a:endParaRPr lang="en-US" sz="1836" dirty="0"/>
          </a:p>
        </p:txBody>
      </p:sp>
      <p:pic>
        <p:nvPicPr>
          <p:cNvPr id="1026" name="Picture 2" descr="Image result for dominick's finer fo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991" y="5047630"/>
            <a:ext cx="3075551" cy="176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276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AE4-D852-4AC0-803E-7098C9B40773}"/>
              </a:ext>
            </a:extLst>
          </p:cNvPr>
          <p:cNvSpPr>
            <a:spLocks noGrp="1"/>
          </p:cNvSpPr>
          <p:nvPr>
            <p:ph type="title"/>
          </p:nvPr>
        </p:nvSpPr>
        <p:spPr/>
        <p:txBody>
          <a:bodyPr/>
          <a:lstStyle/>
          <a:p>
            <a:r>
              <a:rPr lang="en-US" sz="2800" dirty="0"/>
              <a:t>Estimating with natural log is useful for interpretation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37180-05EA-4703-ADD9-710759EB3D2A}"/>
                  </a:ext>
                </a:extLst>
              </p:cNvPr>
              <p:cNvSpPr>
                <a:spLocks noGrp="1"/>
              </p:cNvSpPr>
              <p:nvPr>
                <p:ph sz="quarter" idx="10"/>
              </p:nvPr>
            </p:nvSpPr>
            <p:spPr>
              <a:xfrm>
                <a:off x="274638" y="1214438"/>
                <a:ext cx="11887200" cy="5029454"/>
              </a:xfrm>
            </p:spPr>
            <p:txBody>
              <a:bodyPr/>
              <a:lstStyle/>
              <a:p>
                <a:pPr marL="0" indent="0">
                  <a:buNone/>
                </a:pPr>
                <a:r>
                  <a:rPr lang="en-US" sz="2400" b="0" dirty="0"/>
                  <a:t>Why is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𝑖𝑡</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𝑖𝑡</m:t>
                                </m:r>
                              </m:sub>
                            </m:sSub>
                          </m:e>
                        </m:d>
                      </m:e>
                    </m:func>
                    <m:r>
                      <a:rPr lang="en-US" sz="2400" b="0" i="1" smtClean="0">
                        <a:latin typeface="Cambria Math" panose="02040503050406030204" pitchFamily="18" charset="0"/>
                      </a:rPr>
                      <m:t>𝛽</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𝑖𝑡</m:t>
                        </m:r>
                      </m:sub>
                    </m:sSub>
                  </m:oMath>
                </a14:m>
                <a:r>
                  <a:rPr lang="en-US" sz="2400" b="0" dirty="0"/>
                  <a:t> “easy”?</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𝑑𝑦</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a:rPr lang="en-US" sz="2400" b="0" i="1" smtClean="0">
                          <a:latin typeface="Cambria Math" panose="02040503050406030204" pitchFamily="18" charset="0"/>
                        </a:rPr>
                        <m:t>𝑑𝑦</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𝑦</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oMath>
                  </m:oMathPara>
                </a14:m>
                <a:endParaRPr lang="en-US" sz="2400" b="0" dirty="0"/>
              </a:p>
              <a:p>
                <a:pPr marL="0" indent="0">
                  <a:buNone/>
                </a:pPr>
                <a:r>
                  <a:rPr lang="en-US" sz="2400" dirty="0"/>
                  <a:t>Thus…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r>
                        <a:rPr lang="en-US" sz="2400" b="0" i="1" smtClean="0">
                          <a:latin typeface="Cambria Math" panose="02040503050406030204" pitchFamily="18" charset="0"/>
                        </a:rPr>
                        <m:t>𝛽</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𝑑𝑦</m:t>
                          </m:r>
                        </m:num>
                        <m:den>
                          <m:r>
                            <a:rPr lang="en-US" sz="2400" i="1">
                              <a:latin typeface="Cambria Math" panose="02040503050406030204" pitchFamily="18" charset="0"/>
                            </a:rPr>
                            <m:t>𝑑𝑥</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𝑥</m:t>
                          </m:r>
                        </m:den>
                      </m:f>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𝑑𝑦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𝑑𝑥</m:t>
                          </m:r>
                        </m:num>
                        <m:den>
                          <m:r>
                            <a:rPr lang="en-US" sz="2400" i="1">
                              <a:latin typeface="Cambria Math" panose="02040503050406030204" pitchFamily="18" charset="0"/>
                            </a:rPr>
                            <m:t>𝑥</m:t>
                          </m:r>
                        </m:den>
                      </m:f>
                      <m:r>
                        <a:rPr lang="en-US" sz="2400" i="1">
                          <a:latin typeface="Cambria Math" panose="02040503050406030204" pitchFamily="18" charset="0"/>
                        </a:rPr>
                        <m:t>𝛽</m:t>
                      </m:r>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𝑦</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i="1">
                          <a:latin typeface="Cambria Math" panose="02040503050406030204" pitchFamily="18" charset="0"/>
                        </a:rPr>
                        <m:t>𝑥</m:t>
                      </m:r>
                      <m:r>
                        <a:rPr lang="en-US" sz="2400" b="0" i="1" smtClean="0">
                          <a:latin typeface="Cambria Math" panose="02040503050406030204" pitchFamily="18" charset="0"/>
                        </a:rPr>
                        <m:t> </m:t>
                      </m:r>
                      <m:r>
                        <a:rPr lang="en-US" sz="2400" i="1">
                          <a:latin typeface="Cambria Math" panose="02040503050406030204" pitchFamily="18" charset="0"/>
                        </a:rPr>
                        <m:t>𝛽</m:t>
                      </m:r>
                    </m:oMath>
                  </m:oMathPara>
                </a14:m>
                <a:endParaRPr lang="en-US" sz="2400" dirty="0"/>
              </a:p>
              <a:p>
                <a:pPr marL="0" indent="0">
                  <a:buNone/>
                </a:pPr>
                <a:endParaRPr lang="en-US" sz="2400" dirty="0"/>
              </a:p>
              <a:p>
                <a:pPr marL="0" indent="0">
                  <a:buNone/>
                </a:pPr>
                <a:r>
                  <a:rPr lang="en-US" sz="2400" dirty="0"/>
                  <a:t>Note: This is measured in percentage points: 10* </a:t>
                </a:r>
                <a14:m>
                  <m:oMath xmlns:m="http://schemas.openxmlformats.org/officeDocument/2006/math">
                    <m:r>
                      <a:rPr lang="en-US" sz="2400" i="1">
                        <a:latin typeface="Cambria Math" panose="02040503050406030204" pitchFamily="18" charset="0"/>
                      </a:rPr>
                      <m:t>𝛽</m:t>
                    </m:r>
                  </m:oMath>
                </a14:m>
                <a:r>
                  <a:rPr lang="en-US" sz="2400" dirty="0"/>
                  <a:t> is the impact of a 10% change in </a:t>
                </a:r>
                <a14:m>
                  <m:oMath xmlns:m="http://schemas.openxmlformats.org/officeDocument/2006/math">
                    <m:r>
                      <a:rPr lang="en-US" sz="2400" i="1">
                        <a:latin typeface="Cambria Math" panose="02040503050406030204" pitchFamily="18" charset="0"/>
                      </a:rPr>
                      <m:t>𝑥</m:t>
                    </m:r>
                  </m:oMath>
                </a14:m>
                <a:endParaRPr lang="en-US" sz="240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97637180-05EA-4703-ADD9-710759EB3D2A}"/>
                  </a:ext>
                </a:extLst>
              </p:cNvPr>
              <p:cNvSpPr>
                <a:spLocks noGrp="1" noRot="1" noChangeAspect="1" noMove="1" noResize="1" noEditPoints="1" noAdjustHandles="1" noChangeArrowheads="1" noChangeShapeType="1" noTextEdit="1"/>
              </p:cNvSpPr>
              <p:nvPr>
                <p:ph sz="quarter" idx="10"/>
              </p:nvPr>
            </p:nvSpPr>
            <p:spPr>
              <a:xfrm>
                <a:off x="274638" y="1214438"/>
                <a:ext cx="11887200" cy="502945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79123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AE4-D852-4AC0-803E-7098C9B40773}"/>
              </a:ext>
            </a:extLst>
          </p:cNvPr>
          <p:cNvSpPr>
            <a:spLocks noGrp="1"/>
          </p:cNvSpPr>
          <p:nvPr>
            <p:ph type="title"/>
          </p:nvPr>
        </p:nvSpPr>
        <p:spPr/>
        <p:txBody>
          <a:bodyPr/>
          <a:lstStyle/>
          <a:p>
            <a:r>
              <a:rPr lang="en-US" sz="2800" dirty="0"/>
              <a:t>Estimating with natural log is useful for interpretation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37180-05EA-4703-ADD9-710759EB3D2A}"/>
                  </a:ext>
                </a:extLst>
              </p:cNvPr>
              <p:cNvSpPr>
                <a:spLocks noGrp="1"/>
              </p:cNvSpPr>
              <p:nvPr>
                <p:ph sz="quarter" idx="10"/>
              </p:nvPr>
            </p:nvSpPr>
            <p:spPr>
              <a:xfrm>
                <a:off x="274638" y="1214438"/>
                <a:ext cx="11887200" cy="5567358"/>
              </a:xfrm>
            </p:spPr>
            <p:txBody>
              <a:bodyPr/>
              <a:lstStyle/>
              <a:p>
                <a:pPr marL="0" indent="0">
                  <a:buNone/>
                </a:pPr>
                <a:r>
                  <a:rPr lang="en-US" sz="2400" b="0" dirty="0"/>
                  <a:t>So that was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oMath>
                </a14:m>
                <a:r>
                  <a:rPr lang="en-US" sz="2400" b="0" dirty="0"/>
                  <a:t>.  What about </a:t>
                </a:r>
                <a14:m>
                  <m:oMath xmlns:m="http://schemas.openxmlformats.org/officeDocument/2006/math">
                    <m:r>
                      <m:rPr>
                        <m:sty m:val="p"/>
                      </m:rPr>
                      <a:rPr lang="en-US" sz="2400" b="0" i="0" smtClean="0">
                        <a:latin typeface="Cambria Math" panose="02040503050406030204" pitchFamily="18" charset="0"/>
                      </a:rPr>
                      <m:t>ln</m:t>
                    </m:r>
                    <m:r>
                      <a:rPr lang="en-US" sz="2400" b="0" i="0" smtClean="0">
                        <a:latin typeface="Cambria Math" panose="02040503050406030204" pitchFamily="18" charset="0"/>
                      </a:rPr>
                      <m:t>(</m:t>
                    </m:r>
                    <m:r>
                      <a:rPr lang="en-US" sz="2400" i="1">
                        <a:latin typeface="Cambria Math" panose="02040503050406030204" pitchFamily="18" charset="0"/>
                      </a:rPr>
                      <m:t>𝑦</m:t>
                    </m:r>
                    <m:r>
                      <a:rPr lang="en-US" sz="2400" b="0" i="1" smtClean="0">
                        <a:latin typeface="Cambria Math" panose="02040503050406030204" pitchFamily="18" charset="0"/>
                      </a:rPr>
                      <m:t>)</m:t>
                    </m:r>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r>
                      <a:rPr lang="en-US" sz="2400" b="0" i="1" smtClean="0">
                        <a:latin typeface="Cambria Math" panose="02040503050406030204" pitchFamily="18" charset="0"/>
                      </a:rPr>
                      <m:t>𝛽</m:t>
                    </m:r>
                  </m:oMath>
                </a14:m>
                <a:r>
                  <a:rPr lang="en-US" sz="2400" b="0" dirty="0"/>
                  <a:t>?</a:t>
                </a:r>
              </a:p>
              <a:p>
                <a:pPr marL="0" indent="0">
                  <a:buNone/>
                </a:pPr>
                <a:endParaRPr lang="en-US"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𝑑𝑙𝑛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d>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a:rPr lang="en-US" sz="2400" b="0" i="1" smtClean="0">
                          <a:latin typeface="Cambria Math" panose="02040503050406030204" pitchFamily="18" charset="0"/>
                        </a:rPr>
                        <m:t>𝑑𝑙𝑛</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Δln</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oMath>
                  </m:oMathPara>
                </a14:m>
                <a:endParaRPr lang="en-US" sz="2400" b="0" dirty="0"/>
              </a:p>
              <a:p>
                <a:pPr marL="0" indent="0">
                  <a:buNone/>
                </a:pPr>
                <a:endParaRPr lang="en-US" sz="2400" dirty="0"/>
              </a:p>
              <a:p>
                <a:pPr marL="0" indent="0">
                  <a:buNone/>
                </a:pPr>
                <a:r>
                  <a:rPr lang="en-US" sz="2400" dirty="0"/>
                  <a:t>But wait and focus on </a:t>
                </a:r>
                <a14:m>
                  <m:oMath xmlns:m="http://schemas.openxmlformats.org/officeDocument/2006/math">
                    <m:r>
                      <m:rPr>
                        <m:sty m:val="p"/>
                      </m:rPr>
                      <a:rPr lang="en-US" sz="2400">
                        <a:latin typeface="Cambria Math" panose="02040503050406030204" pitchFamily="18" charset="0"/>
                      </a:rPr>
                      <m:t>ln</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p>
              <a:p>
                <a:pPr marL="0" indent="0">
                  <a:buNone/>
                </a:pPr>
                <a:r>
                  <a:rPr lang="en-US" sz="2400" dirty="0"/>
                  <a:t>		</a:t>
                </a:r>
                <a14:m>
                  <m:oMath xmlns:m="http://schemas.openxmlformats.org/officeDocument/2006/math">
                    <m:r>
                      <m:rPr>
                        <m:sty m:val="p"/>
                      </m:rPr>
                      <a:rPr lang="en-US" sz="2400" b="0" i="0" smtClean="0">
                        <a:latin typeface="Cambria Math" panose="02040503050406030204" pitchFamily="18" charset="0"/>
                      </a:rPr>
                      <m:t>z</m:t>
                    </m:r>
                    <m:r>
                      <a:rPr lang="en-US" sz="2400" b="0" i="0"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𝑦</m:t>
                            </m:r>
                          </m:e>
                        </m:d>
                      </m:e>
                    </m:fun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𝑧</m:t>
                        </m:r>
                      </m:num>
                      <m:den>
                        <m:r>
                          <a:rPr lang="en-US" sz="2400" i="1">
                            <a:latin typeface="Cambria Math" panose="02040503050406030204" pitchFamily="18" charset="0"/>
                          </a:rPr>
                          <m:t>𝑑</m:t>
                        </m:r>
                        <m:r>
                          <a:rPr lang="en-US" sz="2400" b="0" i="1" smtClean="0">
                            <a:latin typeface="Cambria Math" panose="02040503050406030204" pitchFamily="18" charset="0"/>
                          </a:rPr>
                          <m:t>𝑦</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𝑦</m:t>
                        </m:r>
                      </m:den>
                    </m:f>
                    <m:r>
                      <a:rPr lang="en-US" sz="2400" i="1">
                        <a:latin typeface="Cambria Math" panose="02040503050406030204" pitchFamily="18" charset="0"/>
                      </a:rPr>
                      <m:t>⇒</m:t>
                    </m:r>
                    <m:r>
                      <a:rPr lang="en-US" sz="2400" b="0" i="1" smtClean="0">
                        <a:latin typeface="Cambria Math" panose="02040503050406030204" pitchFamily="18" charset="0"/>
                      </a:rPr>
                      <m:t>𝑑𝑧</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𝑦</m:t>
                        </m:r>
                      </m:num>
                      <m:den>
                        <m:r>
                          <a:rPr lang="en-US" sz="2400" b="0" i="1" smtClean="0">
                            <a:latin typeface="Cambria Math" panose="02040503050406030204" pitchFamily="18" charset="0"/>
                          </a:rPr>
                          <m:t>𝑦</m:t>
                        </m:r>
                      </m:den>
                    </m:f>
                    <m:r>
                      <a:rPr lang="en-US" sz="2400" i="1">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𝑧</m:t>
                    </m:r>
                    <m:r>
                      <a:rPr lang="en-US" sz="2400" i="1">
                        <a:latin typeface="Cambria Math" panose="02040503050406030204" pitchFamily="18" charset="0"/>
                      </a:rPr>
                      <m:t>=% </m:t>
                    </m:r>
                    <m:r>
                      <m:rPr>
                        <m:sty m:val="p"/>
                      </m:rPr>
                      <a:rPr lang="en-US" sz="2400">
                        <a:latin typeface="Cambria Math" panose="02040503050406030204" pitchFamily="18" charset="0"/>
                      </a:rPr>
                      <m:t>Δ</m:t>
                    </m:r>
                    <m:r>
                      <m:rPr>
                        <m:sty m:val="p"/>
                      </m:rPr>
                      <a:rPr lang="en-US" sz="2400" b="0" i="0" smtClean="0">
                        <a:latin typeface="Cambria Math" panose="02040503050406030204" pitchFamily="18" charset="0"/>
                      </a:rPr>
                      <m:t>y</m:t>
                    </m:r>
                  </m:oMath>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m:rPr>
                          <m:sty m:val="p"/>
                        </m:rPr>
                        <a:rPr lang="en-US" sz="2400">
                          <a:latin typeface="Cambria Math" panose="02040503050406030204" pitchFamily="18" charset="0"/>
                        </a:rPr>
                        <m:t>Δ</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𝑦</m:t>
                              </m:r>
                            </m:e>
                          </m:d>
                        </m:e>
                      </m:func>
                      <m:r>
                        <a:rPr lang="en-US" sz="2400" i="1">
                          <a:latin typeface="Cambria Math" panose="02040503050406030204" pitchFamily="18" charset="0"/>
                        </a:rPr>
                        <m:t>=% </m:t>
                      </m:r>
                      <m:r>
                        <m:rPr>
                          <m:sty m:val="p"/>
                        </m:rPr>
                        <a:rPr lang="en-US" sz="2400">
                          <a:latin typeface="Cambria Math" panose="02040503050406030204" pitchFamily="18" charset="0"/>
                        </a:rPr>
                        <m:t>Δy</m:t>
                      </m:r>
                      <m:r>
                        <a:rPr lang="en-US" sz="2400" b="0" i="1" smtClean="0">
                          <a:latin typeface="Cambria Math" panose="02040503050406030204" pitchFamily="18" charset="0"/>
                        </a:rPr>
                        <m:t>= </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i="1">
                          <a:latin typeface="Cambria Math" panose="02040503050406030204" pitchFamily="18" charset="0"/>
                        </a:rPr>
                        <m:t>𝑥</m:t>
                      </m:r>
                      <m:r>
                        <a:rPr lang="en-US" sz="2400" b="0" i="1" smtClean="0">
                          <a:latin typeface="Cambria Math" panose="02040503050406030204" pitchFamily="18" charset="0"/>
                        </a:rPr>
                        <m:t> </m:t>
                      </m:r>
                    </m:oMath>
                  </m:oMathPara>
                </a14:m>
                <a:endParaRPr lang="en-US" sz="2400" dirty="0"/>
              </a:p>
              <a:p>
                <a:pPr marL="0" indent="0">
                  <a:buNone/>
                </a:pPr>
                <a:endParaRPr lang="en-US" sz="2400" dirty="0"/>
              </a:p>
              <a:p>
                <a:pPr marL="0" indent="0" algn="ctr">
                  <a:buNone/>
                </a:pPr>
                <a14:m>
                  <m:oMath xmlns:m="http://schemas.openxmlformats.org/officeDocument/2006/math">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b="0" i="1" smtClean="0">
                            <a:latin typeface="Cambria Math" panose="02040503050406030204" pitchFamily="18" charset="0"/>
                          </a:rPr>
                          <m:t>𝑞</m:t>
                        </m:r>
                      </m:e>
                    </m:d>
                    <m:r>
                      <a:rPr lang="en-US" sz="2400" i="1">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𝑝</m:t>
                            </m:r>
                          </m:e>
                        </m:d>
                      </m:e>
                    </m:func>
                    <m:r>
                      <a:rPr lang="en-US" sz="2400" i="1">
                        <a:latin typeface="Cambria Math" panose="02040503050406030204" pitchFamily="18" charset="0"/>
                      </a:rPr>
                      <m:t>𝛽</m:t>
                    </m:r>
                    <m:r>
                      <a:rPr lang="en-US" sz="2400" b="0" i="1" smtClean="0">
                        <a:latin typeface="Cambria Math" panose="02040503050406030204" pitchFamily="18" charset="0"/>
                      </a:rPr>
                      <m:t>⇒</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b="0" i="1" smtClean="0">
                        <a:latin typeface="Cambria Math" panose="02040503050406030204" pitchFamily="18" charset="0"/>
                      </a:rPr>
                      <m:t>𝑞</m:t>
                    </m:r>
                    <m:r>
                      <a:rPr lang="en-US" sz="2400" i="1">
                        <a:latin typeface="Cambria Math" panose="02040503050406030204" pitchFamily="18" charset="0"/>
                      </a:rPr>
                      <m:t>= % </m:t>
                    </m:r>
                    <m:r>
                      <m:rPr>
                        <m:sty m:val="p"/>
                      </m:rPr>
                      <a:rPr lang="en-US" sz="2400">
                        <a:latin typeface="Cambria Math" panose="02040503050406030204" pitchFamily="18" charset="0"/>
                      </a:rPr>
                      <m:t>Δ</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   ⇒    </m:t>
                    </m:r>
                    <m:r>
                      <a:rPr lang="en-US" sz="2400" i="1">
                        <a:latin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𝑞</m:t>
                        </m:r>
                      </m:num>
                      <m:den>
                        <m:r>
                          <a:rPr lang="en-US" sz="2400" i="1">
                            <a:latin typeface="Cambria Math" panose="02040503050406030204" pitchFamily="18" charset="0"/>
                          </a:rPr>
                          <m:t>%</m:t>
                        </m:r>
                        <m:r>
                          <m:rPr>
                            <m:sty m:val="p"/>
                          </m:rPr>
                          <a:rPr lang="en-US" sz="2400">
                            <a:latin typeface="Cambria Math" panose="02040503050406030204" pitchFamily="18" charset="0"/>
                          </a:rPr>
                          <m:t>Δp</m:t>
                        </m:r>
                      </m:den>
                    </m:f>
                  </m:oMath>
                </a14:m>
                <a:r>
                  <a:rPr lang="en-US" sz="2400" dirty="0"/>
                  <a:t> called an “elasticity”</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97637180-05EA-4703-ADD9-710759EB3D2A}"/>
                  </a:ext>
                </a:extLst>
              </p:cNvPr>
              <p:cNvSpPr>
                <a:spLocks noGrp="1" noRot="1" noChangeAspect="1" noMove="1" noResize="1" noEditPoints="1" noAdjustHandles="1" noChangeArrowheads="1" noChangeShapeType="1" noTextEdit="1"/>
              </p:cNvSpPr>
              <p:nvPr>
                <p:ph sz="quarter" idx="10"/>
              </p:nvPr>
            </p:nvSpPr>
            <p:spPr>
              <a:xfrm>
                <a:off x="274638" y="1214438"/>
                <a:ext cx="11887200" cy="556735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1640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AE4-D852-4AC0-803E-7098C9B40773}"/>
              </a:ext>
            </a:extLst>
          </p:cNvPr>
          <p:cNvSpPr>
            <a:spLocks noGrp="1"/>
          </p:cNvSpPr>
          <p:nvPr>
            <p:ph type="title"/>
          </p:nvPr>
        </p:nvSpPr>
        <p:spPr/>
        <p:txBody>
          <a:bodyPr/>
          <a:lstStyle/>
          <a:p>
            <a:r>
              <a:rPr lang="en-US" sz="2800" dirty="0"/>
              <a:t>Estimating with natural log is useful for interpretation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37180-05EA-4703-ADD9-710759EB3D2A}"/>
                  </a:ext>
                </a:extLst>
              </p:cNvPr>
              <p:cNvSpPr>
                <a:spLocks noGrp="1"/>
              </p:cNvSpPr>
              <p:nvPr>
                <p:ph sz="quarter" idx="10"/>
              </p:nvPr>
            </p:nvSpPr>
            <p:spPr>
              <a:xfrm>
                <a:off x="274638" y="1214438"/>
                <a:ext cx="11887200" cy="4648837"/>
              </a:xfrm>
            </p:spPr>
            <p:txBody>
              <a:bodyPr/>
              <a:lstStyle/>
              <a:p>
                <a:pPr marL="0" indent="0">
                  <a:buNone/>
                </a:pPr>
                <a:endParaRPr lang="en-US" sz="2400" dirty="0"/>
              </a:p>
              <a:p>
                <a:pPr marL="0" indent="0" algn="ctr">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b="0" i="1" smtClean="0">
                              <a:latin typeface="Cambria Math" panose="02040503050406030204" pitchFamily="18" charset="0"/>
                            </a:rPr>
                            <m:t>𝑞</m:t>
                          </m:r>
                        </m:e>
                      </m:d>
                      <m:r>
                        <a:rPr lang="en-US" sz="2400" i="1">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𝑝</m:t>
                              </m:r>
                            </m:e>
                          </m:d>
                        </m:e>
                      </m:func>
                      <m:r>
                        <a:rPr lang="en-US" sz="2400" i="1">
                          <a:latin typeface="Cambria Math" panose="02040503050406030204" pitchFamily="18" charset="0"/>
                        </a:rPr>
                        <m:t>𝛽</m:t>
                      </m:r>
                      <m:r>
                        <a:rPr lang="en-US" sz="2400" b="0" i="1" smtClean="0">
                          <a:latin typeface="Cambria Math" panose="02040503050406030204" pitchFamily="18" charset="0"/>
                        </a:rPr>
                        <m:t>⇒</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b="0" i="1" smtClean="0">
                          <a:latin typeface="Cambria Math" panose="02040503050406030204" pitchFamily="18" charset="0"/>
                        </a:rPr>
                        <m:t>𝑞</m:t>
                      </m:r>
                      <m:r>
                        <a:rPr lang="en-US" sz="2400" i="1">
                          <a:latin typeface="Cambria Math" panose="02040503050406030204" pitchFamily="18" charset="0"/>
                        </a:rPr>
                        <m:t>= % </m:t>
                      </m:r>
                      <m:r>
                        <m:rPr>
                          <m:sty m:val="p"/>
                        </m:rPr>
                        <a:rPr lang="en-US" sz="2400">
                          <a:latin typeface="Cambria Math" panose="02040503050406030204" pitchFamily="18" charset="0"/>
                        </a:rPr>
                        <m:t>Δ</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lgn="ctr">
                  <a:buNone/>
                </a:pPr>
                <a:endParaRPr lang="en-US" sz="2400" i="1" dirty="0">
                  <a:latin typeface="Cambria Math" panose="02040503050406030204" pitchFamily="18" charset="0"/>
                </a:endParaRPr>
              </a:p>
              <a:p>
                <a:pPr marL="0" indent="0" algn="ctr">
                  <a:buNone/>
                </a:pPr>
                <a14:m>
                  <m:oMath xmlns:m="http://schemas.openxmlformats.org/officeDocument/2006/math">
                    <m:r>
                      <a:rPr lang="en-US" sz="2400" i="1">
                        <a:latin typeface="Cambria Math" panose="02040503050406030204" pitchFamily="18" charset="0"/>
                      </a:rPr>
                      <m:t>𝛽</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𝑞</m:t>
                        </m:r>
                      </m:num>
                      <m:den>
                        <m:r>
                          <a:rPr lang="en-US" sz="2400" i="1">
                            <a:latin typeface="Cambria Math" panose="02040503050406030204" pitchFamily="18" charset="0"/>
                          </a:rPr>
                          <m:t>%</m:t>
                        </m:r>
                        <m:r>
                          <m:rPr>
                            <m:sty m:val="p"/>
                          </m:rPr>
                          <a:rPr lang="en-US" sz="2400">
                            <a:latin typeface="Cambria Math" panose="02040503050406030204" pitchFamily="18" charset="0"/>
                          </a:rPr>
                          <m:t>Δp</m:t>
                        </m:r>
                      </m:den>
                    </m:f>
                    <m:r>
                      <a:rPr lang="en-US" sz="2400" i="1">
                        <a:latin typeface="Cambria Math" panose="02040503050406030204" pitchFamily="18" charset="0"/>
                      </a:rPr>
                      <m:t> </m:t>
                    </m:r>
                  </m:oMath>
                </a14:m>
                <a:r>
                  <a:rPr lang="en-US" sz="2400" dirty="0"/>
                  <a:t> called an “elasticity”</a:t>
                </a:r>
              </a:p>
              <a:p>
                <a:pPr marL="0" indent="0" algn="ctr">
                  <a:buNone/>
                </a:pPr>
                <a:endParaRPr lang="en-US" sz="2400" dirty="0"/>
              </a:p>
              <a:p>
                <a:pPr marL="0" indent="0" algn="ctr">
                  <a:buNone/>
                </a:pPr>
                <a:r>
                  <a:rPr lang="en-US" sz="2400" dirty="0"/>
                  <a:t>For a 10% increase in P there is a </a:t>
                </a:r>
                <a14:m>
                  <m:oMath xmlns:m="http://schemas.openxmlformats.org/officeDocument/2006/math">
                    <m:r>
                      <a:rPr lang="en-US" sz="2400" b="0" i="0" smtClean="0">
                        <a:latin typeface="Cambria Math" panose="02040503050406030204" pitchFamily="18" charset="0"/>
                      </a:rPr>
                      <m:t>10∗</m:t>
                    </m:r>
                    <m:r>
                      <a:rPr lang="en-US" sz="2400" i="1">
                        <a:latin typeface="Cambria Math" panose="02040503050406030204" pitchFamily="18" charset="0"/>
                      </a:rPr>
                      <m:t>𝛽</m:t>
                    </m:r>
                  </m:oMath>
                </a14:m>
                <a:r>
                  <a:rPr lang="en-US" sz="2400" dirty="0"/>
                  <a:t>% change in quantity</a:t>
                </a:r>
              </a:p>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1800" dirty="0"/>
                  <a:t>Implicitly assumes a functional form of </a:t>
                </a:r>
                <a14:m>
                  <m:oMath xmlns:m="http://schemas.openxmlformats.org/officeDocument/2006/math">
                    <m:r>
                      <a:rPr lang="en-US" sz="1800" b="0" i="1" smtClean="0">
                        <a:latin typeface="Cambria Math" panose="02040503050406030204" pitchFamily="18" charset="0"/>
                      </a:rPr>
                      <m:t>𝑞</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𝛽</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𝜖</m:t>
                        </m:r>
                      </m:sup>
                    </m:sSup>
                  </m:oMath>
                </a14:m>
                <a:r>
                  <a:rPr lang="en-US" sz="1800" dirty="0"/>
                  <a:t> which is a “constant elasticity” functional form </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97637180-05EA-4703-ADD9-710759EB3D2A}"/>
                  </a:ext>
                </a:extLst>
              </p:cNvPr>
              <p:cNvSpPr>
                <a:spLocks noGrp="1" noRot="1" noChangeAspect="1" noMove="1" noResize="1" noEditPoints="1" noAdjustHandles="1" noChangeArrowheads="1" noChangeShapeType="1" noTextEdit="1"/>
              </p:cNvSpPr>
              <p:nvPr>
                <p:ph sz="quarter" idx="10"/>
              </p:nvPr>
            </p:nvSpPr>
            <p:spPr>
              <a:xfrm>
                <a:off x="274638" y="1214438"/>
                <a:ext cx="11887200" cy="464883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8039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78" y="4063"/>
            <a:ext cx="10724938" cy="1351952"/>
          </a:xfrm>
        </p:spPr>
        <p:txBody>
          <a:bodyPr/>
          <a:lstStyle/>
          <a:p>
            <a:r>
              <a:rPr lang="en-US" dirty="0"/>
              <a:t>Data</a:t>
            </a:r>
          </a:p>
        </p:txBody>
      </p:sp>
      <p:pic>
        <p:nvPicPr>
          <p:cNvPr id="3" name="Picture 2"/>
          <p:cNvPicPr>
            <a:picLocks noChangeAspect="1"/>
          </p:cNvPicPr>
          <p:nvPr/>
        </p:nvPicPr>
        <p:blipFill>
          <a:blip r:embed="rId2"/>
          <a:stretch>
            <a:fillRect/>
          </a:stretch>
        </p:blipFill>
        <p:spPr>
          <a:xfrm>
            <a:off x="136055" y="1057114"/>
            <a:ext cx="11905131" cy="3335068"/>
          </a:xfrm>
          <a:prstGeom prst="rect">
            <a:avLst/>
          </a:prstGeom>
        </p:spPr>
      </p:pic>
      <p:cxnSp>
        <p:nvCxnSpPr>
          <p:cNvPr id="7" name="Straight Arrow Connector 6"/>
          <p:cNvCxnSpPr/>
          <p:nvPr/>
        </p:nvCxnSpPr>
        <p:spPr>
          <a:xfrm flipV="1">
            <a:off x="1131310" y="4559297"/>
            <a:ext cx="65941" cy="86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6054" y="5510838"/>
            <a:ext cx="2555239" cy="958583"/>
          </a:xfrm>
          <a:prstGeom prst="rect">
            <a:avLst/>
          </a:prstGeom>
          <a:noFill/>
        </p:spPr>
        <p:txBody>
          <a:bodyPr wrap="square" rtlCol="0">
            <a:spAutoFit/>
          </a:bodyPr>
          <a:lstStyle/>
          <a:p>
            <a:r>
              <a:rPr lang="en-US" sz="1836" dirty="0"/>
              <a:t>We’ll study 3 brands, “</a:t>
            </a:r>
            <a:r>
              <a:rPr lang="en-US" sz="1836" dirty="0" err="1"/>
              <a:t>dominicks</a:t>
            </a:r>
            <a:r>
              <a:rPr lang="en-US" sz="1836" dirty="0"/>
              <a:t>” is the store’s brand</a:t>
            </a:r>
          </a:p>
        </p:txBody>
      </p:sp>
      <p:sp>
        <p:nvSpPr>
          <p:cNvPr id="11" name="TextBox 10"/>
          <p:cNvSpPr txBox="1"/>
          <p:nvPr/>
        </p:nvSpPr>
        <p:spPr>
          <a:xfrm>
            <a:off x="3852338" y="103436"/>
            <a:ext cx="2555239" cy="670445"/>
          </a:xfrm>
          <a:prstGeom prst="rect">
            <a:avLst/>
          </a:prstGeom>
          <a:noFill/>
        </p:spPr>
        <p:txBody>
          <a:bodyPr wrap="square" rtlCol="0">
            <a:spAutoFit/>
          </a:bodyPr>
          <a:lstStyle/>
          <a:p>
            <a:r>
              <a:rPr lang="en-US" sz="1836" dirty="0"/>
              <a:t>Log of quantity sold each week</a:t>
            </a:r>
          </a:p>
        </p:txBody>
      </p:sp>
      <p:cxnSp>
        <p:nvCxnSpPr>
          <p:cNvPr id="12" name="Straight Arrow Connector 11"/>
          <p:cNvCxnSpPr/>
          <p:nvPr/>
        </p:nvCxnSpPr>
        <p:spPr>
          <a:xfrm flipH="1">
            <a:off x="3062458" y="624595"/>
            <a:ext cx="789880" cy="27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07577" y="147921"/>
            <a:ext cx="2555239" cy="382308"/>
          </a:xfrm>
          <a:prstGeom prst="rect">
            <a:avLst/>
          </a:prstGeom>
          <a:noFill/>
        </p:spPr>
        <p:txBody>
          <a:bodyPr wrap="square" rtlCol="0">
            <a:spAutoFit/>
          </a:bodyPr>
          <a:lstStyle/>
          <a:p>
            <a:r>
              <a:rPr lang="en-US" sz="1836" dirty="0"/>
              <a:t>Price is not logged</a:t>
            </a:r>
          </a:p>
        </p:txBody>
      </p:sp>
      <p:cxnSp>
        <p:nvCxnSpPr>
          <p:cNvPr id="17" name="Straight Arrow Connector 16"/>
          <p:cNvCxnSpPr/>
          <p:nvPr/>
        </p:nvCxnSpPr>
        <p:spPr>
          <a:xfrm flipH="1">
            <a:off x="4475495" y="524605"/>
            <a:ext cx="1998023" cy="47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33380" y="5510838"/>
            <a:ext cx="2555239" cy="958583"/>
          </a:xfrm>
          <a:prstGeom prst="rect">
            <a:avLst/>
          </a:prstGeom>
          <a:noFill/>
        </p:spPr>
        <p:txBody>
          <a:bodyPr wrap="square" rtlCol="0">
            <a:spAutoFit/>
          </a:bodyPr>
          <a:lstStyle/>
          <a:p>
            <a:r>
              <a:rPr lang="en-US" sz="1836" dirty="0"/>
              <a:t>1 if advertised that week by that store, 0 if not</a:t>
            </a:r>
          </a:p>
        </p:txBody>
      </p:sp>
      <p:cxnSp>
        <p:nvCxnSpPr>
          <p:cNvPr id="24" name="Straight Arrow Connector 23"/>
          <p:cNvCxnSpPr/>
          <p:nvPr/>
        </p:nvCxnSpPr>
        <p:spPr>
          <a:xfrm flipH="1" flipV="1">
            <a:off x="3805724" y="4537101"/>
            <a:ext cx="961797" cy="78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rot="5400000">
            <a:off x="8223624" y="995972"/>
            <a:ext cx="421350" cy="72137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7" name="TextBox 26"/>
          <p:cNvSpPr txBox="1"/>
          <p:nvPr/>
        </p:nvSpPr>
        <p:spPr>
          <a:xfrm>
            <a:off x="7565331" y="4884918"/>
            <a:ext cx="2468101" cy="670445"/>
          </a:xfrm>
          <a:prstGeom prst="rect">
            <a:avLst/>
          </a:prstGeom>
          <a:noFill/>
        </p:spPr>
        <p:txBody>
          <a:bodyPr wrap="square" rtlCol="0">
            <a:spAutoFit/>
          </a:bodyPr>
          <a:lstStyle/>
          <a:p>
            <a:r>
              <a:rPr lang="en-US" sz="1836" dirty="0"/>
              <a:t>Demographics of shoppers by store</a:t>
            </a:r>
          </a:p>
        </p:txBody>
      </p:sp>
    </p:spTree>
    <p:extLst>
      <p:ext uri="{BB962C8B-B14F-4D97-AF65-F5344CB8AC3E}">
        <p14:creationId xmlns:p14="http://schemas.microsoft.com/office/powerpoint/2010/main" val="41988584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37</a:t>
            </a:fld>
            <a:endParaRPr lang="en-US" dirty="0">
              <a:solidFill>
                <a:srgbClr val="000000">
                  <a:tint val="75000"/>
                </a:srgbClr>
              </a:solidFill>
            </a:endParaRPr>
          </a:p>
        </p:txBody>
      </p:sp>
      <p:pic>
        <p:nvPicPr>
          <p:cNvPr id="2" name="Picture 1">
            <a:extLst>
              <a:ext uri="{FF2B5EF4-FFF2-40B4-BE49-F238E27FC236}">
                <a16:creationId xmlns:a16="http://schemas.microsoft.com/office/drawing/2014/main" id="{7F8CDF06-751E-4199-936C-F58A8D012C45}"/>
              </a:ext>
            </a:extLst>
          </p:cNvPr>
          <p:cNvPicPr>
            <a:picLocks noChangeAspect="1"/>
          </p:cNvPicPr>
          <p:nvPr/>
        </p:nvPicPr>
        <p:blipFill>
          <a:blip r:embed="rId2"/>
          <a:stretch>
            <a:fillRect/>
          </a:stretch>
        </p:blipFill>
        <p:spPr>
          <a:xfrm>
            <a:off x="1321195" y="0"/>
            <a:ext cx="10392893" cy="6994525"/>
          </a:xfrm>
          <a:prstGeom prst="rect">
            <a:avLst/>
          </a:prstGeom>
        </p:spPr>
      </p:pic>
    </p:spTree>
    <p:extLst>
      <p:ext uri="{BB962C8B-B14F-4D97-AF65-F5344CB8AC3E}">
        <p14:creationId xmlns:p14="http://schemas.microsoft.com/office/powerpoint/2010/main" val="399384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38</a:t>
            </a:fld>
            <a:endParaRPr lang="en-US" dirty="0">
              <a:solidFill>
                <a:srgbClr val="000000">
                  <a:tint val="75000"/>
                </a:srgbClr>
              </a:solidFill>
            </a:endParaRPr>
          </a:p>
        </p:txBody>
      </p:sp>
      <p:pic>
        <p:nvPicPr>
          <p:cNvPr id="3" name="Picture 2">
            <a:extLst>
              <a:ext uri="{FF2B5EF4-FFF2-40B4-BE49-F238E27FC236}">
                <a16:creationId xmlns:a16="http://schemas.microsoft.com/office/drawing/2014/main" id="{C6717C1F-5AC0-4AF1-BF56-74A207CBCC76}"/>
              </a:ext>
            </a:extLst>
          </p:cNvPr>
          <p:cNvPicPr>
            <a:picLocks noChangeAspect="1"/>
          </p:cNvPicPr>
          <p:nvPr/>
        </p:nvPicPr>
        <p:blipFill>
          <a:blip r:embed="rId2"/>
          <a:stretch>
            <a:fillRect/>
          </a:stretch>
        </p:blipFill>
        <p:spPr>
          <a:xfrm>
            <a:off x="1308618" y="-1"/>
            <a:ext cx="9819237" cy="6994525"/>
          </a:xfrm>
          <a:prstGeom prst="rect">
            <a:avLst/>
          </a:prstGeom>
        </p:spPr>
      </p:pic>
    </p:spTree>
    <p:extLst>
      <p:ext uri="{BB962C8B-B14F-4D97-AF65-F5344CB8AC3E}">
        <p14:creationId xmlns:p14="http://schemas.microsoft.com/office/powerpoint/2010/main" val="24735153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39</a:t>
            </a:fld>
            <a:endParaRPr lang="en-US" dirty="0">
              <a:solidFill>
                <a:srgbClr val="000000">
                  <a:tint val="75000"/>
                </a:srgbClr>
              </a:solidFill>
            </a:endParaRPr>
          </a:p>
        </p:txBody>
      </p:sp>
      <p:pic>
        <p:nvPicPr>
          <p:cNvPr id="3" name="Picture 2">
            <a:extLst>
              <a:ext uri="{FF2B5EF4-FFF2-40B4-BE49-F238E27FC236}">
                <a16:creationId xmlns:a16="http://schemas.microsoft.com/office/drawing/2014/main" id="{C6717C1F-5AC0-4AF1-BF56-74A207CBCC76}"/>
              </a:ext>
            </a:extLst>
          </p:cNvPr>
          <p:cNvPicPr>
            <a:picLocks noChangeAspect="1"/>
          </p:cNvPicPr>
          <p:nvPr/>
        </p:nvPicPr>
        <p:blipFill>
          <a:blip r:embed="rId2"/>
          <a:stretch>
            <a:fillRect/>
          </a:stretch>
        </p:blipFill>
        <p:spPr>
          <a:xfrm>
            <a:off x="1308618" y="-1"/>
            <a:ext cx="9819237" cy="6994525"/>
          </a:xfrm>
          <a:prstGeom prst="rect">
            <a:avLst/>
          </a:prstGeom>
        </p:spPr>
      </p:pic>
    </p:spTree>
    <p:extLst>
      <p:ext uri="{BB962C8B-B14F-4D97-AF65-F5344CB8AC3E}">
        <p14:creationId xmlns:p14="http://schemas.microsoft.com/office/powerpoint/2010/main" val="4063467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115246"/>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r>
                  <a:rPr lang="en-US" sz="3600" dirty="0">
                    <a:solidFill>
                      <a:schemeClr val="tx1"/>
                    </a:solidFill>
                  </a:rPr>
                  <a:t>Where </a:t>
                </a:r>
                <a14:m>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a14:m>
                <a:r>
                  <a:rPr lang="en-US" sz="3600" dirty="0">
                    <a:solidFill>
                      <a:schemeClr val="tx1"/>
                    </a:solidFill>
                  </a:rPr>
                  <a:t> is call the error term.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115246"/>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832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7526" y="987427"/>
                <a:ext cx="11668238" cy="5216032"/>
              </a:xfrm>
            </p:spPr>
            <p:txBody>
              <a:bodyPr/>
              <a:lstStyle/>
              <a:p>
                <a:endParaRPr lang="en-US" sz="2000" dirty="0">
                  <a:solidFill>
                    <a:schemeClr val="tx1"/>
                  </a:solidFill>
                  <a:latin typeface="+mn-lt"/>
                </a:endParaRPr>
              </a:p>
              <a:p>
                <a:endParaRPr lang="en-US" sz="3599" dirty="0">
                  <a:solidFill>
                    <a:schemeClr val="tx2"/>
                  </a:solidFill>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𝑓</m:t>
                      </m:r>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𝑄</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oMath>
                  </m:oMathPara>
                </a14:m>
                <a:endParaRPr lang="en-US" sz="3599" i="1" dirty="0">
                  <a:solidFill>
                    <a:schemeClr val="tx1"/>
                  </a:solidFill>
                  <a:latin typeface="Cambria Math" panose="02040503050406030204" pitchFamily="18" charset="0"/>
                </a:endParaRPr>
              </a:p>
              <a:p>
                <a:endParaRPr lang="en-US" sz="3599"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  → </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r>
                            <a:rPr lang="en-US" sz="3599" i="1">
                              <a:solidFill>
                                <a:schemeClr val="tx1"/>
                              </a:solidFill>
                              <a:latin typeface="Cambria Math" panose="02040503050406030204" pitchFamily="18" charset="0"/>
                            </a:rPr>
                            <m:t>𝑚𝑜𝑣</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𝑝𝑟𝑖𝑐</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e>
                              </m:d>
                            </m:e>
                          </m:func>
                          <m:r>
                            <a:rPr lang="en-US" sz="3599" i="1">
                              <a:solidFill>
                                <a:schemeClr val="tx1"/>
                              </a:solidFill>
                              <a:latin typeface="Cambria Math" panose="02040503050406030204" pitchFamily="18" charset="0"/>
                            </a:rPr>
                            <m:t>+</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𝜖</m:t>
                              </m:r>
                            </m:e>
                            <m:sub>
                              <m:r>
                                <a:rPr lang="en-US" sz="3599" i="1">
                                  <a:solidFill>
                                    <a:schemeClr val="tx1"/>
                                  </a:solidFill>
                                  <a:latin typeface="Cambria Math" panose="02040503050406030204" pitchFamily="18" charset="0"/>
                                </a:rPr>
                                <m:t>𝑖𝑡</m:t>
                              </m:r>
                            </m:sub>
                          </m:sSub>
                        </m:e>
                      </m:func>
                    </m:oMath>
                  </m:oMathPara>
                </a14:m>
                <a:endParaRPr lang="en-US" sz="3599" dirty="0">
                  <a:solidFill>
                    <a:schemeClr val="tx1"/>
                  </a:solidFill>
                </a:endParaRPr>
              </a:p>
              <a:p>
                <a:endParaRPr lang="en-US" sz="3599" dirty="0">
                  <a:solidFill>
                    <a:schemeClr val="tx1"/>
                  </a:solidFill>
                </a:endParaRPr>
              </a:p>
              <a:p>
                <a14:m>
                  <m:oMath xmlns:m="http://schemas.openxmlformats.org/officeDocument/2006/math">
                    <m:sSub>
                      <m:sSubPr>
                        <m:ctrlPr>
                          <a:rPr lang="en-US" sz="2448" i="1">
                            <a:solidFill>
                              <a:schemeClr val="tx1"/>
                            </a:solidFill>
                            <a:latin typeface="Cambria Math" panose="02040503050406030204" pitchFamily="18" charset="0"/>
                          </a:rPr>
                        </m:ctrlPr>
                      </m:sSubPr>
                      <m:e>
                        <m:r>
                          <a:rPr lang="en-US" sz="2448" i="1">
                            <a:solidFill>
                              <a:schemeClr val="tx1"/>
                            </a:solidFill>
                            <a:latin typeface="Cambria Math" panose="02040503050406030204" pitchFamily="18" charset="0"/>
                          </a:rPr>
                          <m:t>𝜖</m:t>
                        </m:r>
                      </m:e>
                      <m:sub>
                        <m:r>
                          <a:rPr lang="en-US" sz="2448" i="1">
                            <a:solidFill>
                              <a:schemeClr val="tx1"/>
                            </a:solidFill>
                            <a:latin typeface="Cambria Math" panose="02040503050406030204" pitchFamily="18" charset="0"/>
                          </a:rPr>
                          <m:t>𝑖</m:t>
                        </m:r>
                      </m:sub>
                    </m:sSub>
                  </m:oMath>
                </a14:m>
                <a:r>
                  <a:rPr lang="en-US" sz="2448" dirty="0">
                    <a:solidFill>
                      <a:schemeClr val="tx1"/>
                    </a:solidFill>
                  </a:rPr>
                  <a:t> is called the error term</a:t>
                </a:r>
                <a:r>
                  <a:rPr lang="en-US" sz="3599" dirty="0">
                    <a:solidFill>
                      <a:schemeClr val="tx1"/>
                    </a:solidFill>
                  </a:rPr>
                  <a:t>. </a:t>
                </a:r>
              </a:p>
              <a:p>
                <a:endParaRPr lang="en-US" sz="3599" dirty="0">
                  <a:solidFill>
                    <a:schemeClr val="tx2"/>
                  </a:solidFill>
                </a:endParaRPr>
              </a:p>
              <a:p>
                <a:endParaRPr lang="en-US" sz="3599"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7526" y="987427"/>
                <a:ext cx="11668238" cy="521603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406" y="3986933"/>
            <a:ext cx="4221273" cy="2706145"/>
          </a:xfrm>
          <a:prstGeom prst="rect">
            <a:avLst/>
          </a:prstGeom>
        </p:spPr>
      </p:pic>
      <p:cxnSp>
        <p:nvCxnSpPr>
          <p:cNvPr id="5" name="Straight Connector 4"/>
          <p:cNvCxnSpPr>
            <a:cxnSpLocks/>
          </p:cNvCxnSpPr>
          <p:nvPr/>
        </p:nvCxnSpPr>
        <p:spPr>
          <a:xfrm>
            <a:off x="8431992" y="4794899"/>
            <a:ext cx="2439842" cy="1337674"/>
          </a:xfrm>
          <a:prstGeom prst="line">
            <a:avLst/>
          </a:prstGeom>
          <a:ln w="34925">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rot="16200000">
            <a:off x="9842385" y="4586034"/>
            <a:ext cx="134115" cy="1187959"/>
          </a:xfrm>
          <a:prstGeom prst="rightBrac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9" name="Oval 8"/>
          <p:cNvSpPr/>
          <p:nvPr/>
        </p:nvSpPr>
        <p:spPr bwMode="auto">
          <a:xfrm flipH="1" flipV="1">
            <a:off x="10456321" y="5247071"/>
            <a:ext cx="94202" cy="84783"/>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0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vs. non-parametric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724644"/>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r>
                  <a:rPr lang="en-US" sz="3600" b="1" u="sng" dirty="0">
                    <a:solidFill>
                      <a:schemeClr val="tx1"/>
                    </a:solidFill>
                  </a:rPr>
                  <a:t>Parametric</a:t>
                </a:r>
                <a:r>
                  <a:rPr lang="en-US" sz="3600" dirty="0">
                    <a:solidFill>
                      <a:schemeClr val="tx1"/>
                    </a:solidFill>
                  </a:rPr>
                  <a:t>: </a:t>
                </a:r>
                <a14:m>
                  <m:oMath xmlns:m="http://schemas.openxmlformats.org/officeDocument/2006/math">
                    <m:r>
                      <a:rPr lang="en-US" sz="3600" i="1">
                        <a:solidFill>
                          <a:schemeClr val="tx1"/>
                        </a:solidFill>
                        <a:latin typeface="Cambria Math" panose="02040503050406030204" pitchFamily="18" charset="0"/>
                      </a:rPr>
                      <m:t>𝑓</m:t>
                    </m:r>
                  </m:oMath>
                </a14:m>
                <a:r>
                  <a:rPr lang="en-US" sz="3600" dirty="0">
                    <a:solidFill>
                      <a:schemeClr val="tx1"/>
                    </a:solidFill>
                  </a:rPr>
                  <a:t> defined by a model we write down with </a:t>
                </a:r>
                <a:r>
                  <a:rPr lang="en-US" sz="3600" b="1" i="1" dirty="0">
                    <a:solidFill>
                      <a:schemeClr val="tx1"/>
                    </a:solidFill>
                  </a:rPr>
                  <a:t>parameters that we have to estimate </a:t>
                </a:r>
                <a:r>
                  <a:rPr lang="en-US" sz="3600" dirty="0">
                    <a:solidFill>
                      <a:schemeClr val="tx1"/>
                    </a:solidFill>
                  </a:rPr>
                  <a:t>(e.g. </a:t>
                </a:r>
                <a14:m>
                  <m:oMath xmlns:m="http://schemas.openxmlformats.org/officeDocument/2006/math">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𝑒𝑡𝑐</m:t>
                    </m:r>
                    <m:r>
                      <a:rPr lang="en-US" sz="3600" b="0" i="1" smtClean="0">
                        <a:solidFill>
                          <a:schemeClr val="tx1"/>
                        </a:solidFill>
                        <a:latin typeface="Cambria Math" panose="02040503050406030204" pitchFamily="18" charset="0"/>
                      </a:rPr>
                      <m:t>.)</m:t>
                    </m:r>
                  </m:oMath>
                </a14:m>
                <a:r>
                  <a:rPr lang="en-US" sz="3600" dirty="0">
                    <a:solidFill>
                      <a:schemeClr val="tx1"/>
                    </a:solidFill>
                  </a:rPr>
                  <a:t> </a:t>
                </a:r>
              </a:p>
              <a:p>
                <a:endParaRPr lang="en-US" sz="3600" dirty="0">
                  <a:solidFill>
                    <a:schemeClr val="tx1"/>
                  </a:solidFill>
                </a:endParaRPr>
              </a:p>
              <a:p>
                <a:endParaRPr lang="en-US" sz="3600" i="1" dirty="0">
                  <a:solidFill>
                    <a:schemeClr val="tx1"/>
                  </a:solidFill>
                </a:endParaRPr>
              </a:p>
              <a:p>
                <a:r>
                  <a:rPr lang="en-US" sz="3600" b="1" u="sng" dirty="0">
                    <a:solidFill>
                      <a:schemeClr val="tx1"/>
                    </a:solidFill>
                  </a:rPr>
                  <a:t>Non-parametric: </a:t>
                </a:r>
                <a:r>
                  <a:rPr lang="en-US" sz="3600" dirty="0">
                    <a:solidFill>
                      <a:schemeClr val="tx1"/>
                    </a:solidFill>
                  </a:rPr>
                  <a:t>we directly fit the data</a:t>
                </a:r>
                <a:endParaRPr lang="en-US" sz="3600" b="1" u="sng"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724644"/>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967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29614" y="1785675"/>
            <a:ext cx="8915400" cy="2790825"/>
          </a:xfrm>
          <a:prstGeom prst="rect">
            <a:avLst/>
          </a:prstGeom>
        </p:spPr>
      </p:pic>
    </p:spTree>
    <p:extLst>
      <p:ext uri="{BB962C8B-B14F-4D97-AF65-F5344CB8AC3E}">
        <p14:creationId xmlns:p14="http://schemas.microsoft.com/office/powerpoint/2010/main" val="3705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 vs. bins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5" name="Picture 4"/>
          <p:cNvPicPr>
            <a:picLocks noChangeAspect="1"/>
          </p:cNvPicPr>
          <p:nvPr/>
        </p:nvPicPr>
        <p:blipFill>
          <a:blip r:embed="rId3"/>
          <a:stretch>
            <a:fillRect/>
          </a:stretch>
        </p:blipFill>
        <p:spPr>
          <a:xfrm>
            <a:off x="2006355" y="1352920"/>
            <a:ext cx="8210550" cy="5600700"/>
          </a:xfrm>
          <a:prstGeom prst="rect">
            <a:avLst/>
          </a:prstGeom>
        </p:spPr>
      </p:pic>
    </p:spTree>
    <p:extLst>
      <p:ext uri="{BB962C8B-B14F-4D97-AF65-F5344CB8AC3E}">
        <p14:creationId xmlns:p14="http://schemas.microsoft.com/office/powerpoint/2010/main" val="397657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4548146" y="1214472"/>
            <a:ext cx="6927524" cy="5159340"/>
          </a:xfrm>
          <a:prstGeom prst="rect">
            <a:avLst/>
          </a:prstGeom>
        </p:spPr>
      </p:pic>
      <p:sp>
        <p:nvSpPr>
          <p:cNvPr id="6" name="TextBox 5"/>
          <p:cNvSpPr txBox="1"/>
          <p:nvPr/>
        </p:nvSpPr>
        <p:spPr>
          <a:xfrm>
            <a:off x="274320" y="2016368"/>
            <a:ext cx="364347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method of assigning higher weight to the points closer to the target point I am trying to fit.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Choice of kernel usually does not matter much.</a:t>
            </a:r>
          </a:p>
        </p:txBody>
      </p:sp>
    </p:spTree>
    <p:extLst>
      <p:ext uri="{BB962C8B-B14F-4D97-AF65-F5344CB8AC3E}">
        <p14:creationId xmlns:p14="http://schemas.microsoft.com/office/powerpoint/2010/main" val="33180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Bandwidths tell us how wide to make our kernel (window)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Larger bandwidths </a:t>
            </a:r>
            <a:r>
              <a:rPr lang="en-US" sz="2400" dirty="0">
                <a:gradFill>
                  <a:gsLst>
                    <a:gs pos="2917">
                      <a:schemeClr val="tx1"/>
                    </a:gs>
                    <a:gs pos="30000">
                      <a:schemeClr val="tx1"/>
                    </a:gs>
                  </a:gsLst>
                  <a:lin ang="5400000" scaled="0"/>
                </a:gradFill>
                <a:sym typeface="Wingdings" panose="05000000000000000000" pitchFamily="2" charset="2"/>
              </a:rPr>
              <a:t> smoother functions because there is more data used to make the averages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 is sometimes called the smoothing parameter.</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Bandwidths matter!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7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3" name="TextBox 2"/>
          <p:cNvSpPr txBox="1"/>
          <p:nvPr/>
        </p:nvSpPr>
        <p:spPr>
          <a:xfrm>
            <a:off x="398585" y="1711569"/>
            <a:ext cx="10433538" cy="441351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 alternative to bandwidths is instead of specifying a fixed window, we can say “use the nearest K nearest neighbors”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This ensures each bin has the same amount of data and can be a useful tool</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Functionally it will often be quite similar to using a bandwidth, except when there are “sparse data” issues (then K-NNN is preferred)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Often expressed as a fraction of data. E.g. NN=.1 says “each bin is 10% of data”</a:t>
            </a:r>
          </a:p>
        </p:txBody>
      </p:sp>
    </p:spTree>
    <p:extLst>
      <p:ext uri="{BB962C8B-B14F-4D97-AF65-F5344CB8AC3E}">
        <p14:creationId xmlns:p14="http://schemas.microsoft.com/office/powerpoint/2010/main" val="31076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5" name="TextBox 4"/>
          <p:cNvSpPr txBox="1"/>
          <p:nvPr/>
        </p:nvSpPr>
        <p:spPr>
          <a:xfrm>
            <a:off x="480646" y="1606062"/>
            <a:ext cx="1010529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Thing of local averaging as fitting a constant for a given window of data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Instead of fitting a constant, we can fit a line (y=a*x + b) or a polynomial (y=a*x + b*x^2 + c), etc.</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It is thus more general than local averaging, but very similar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7" name="Picture 6"/>
          <p:cNvPicPr>
            <a:picLocks noChangeAspect="1"/>
          </p:cNvPicPr>
          <p:nvPr/>
        </p:nvPicPr>
        <p:blipFill>
          <a:blip r:embed="rId3"/>
          <a:stretch>
            <a:fillRect/>
          </a:stretch>
        </p:blipFill>
        <p:spPr>
          <a:xfrm>
            <a:off x="1685202" y="1302481"/>
            <a:ext cx="9067800" cy="5210175"/>
          </a:xfrm>
          <a:prstGeom prst="rect">
            <a:avLst/>
          </a:prstGeom>
        </p:spPr>
      </p:pic>
    </p:spTree>
    <p:extLst>
      <p:ext uri="{BB962C8B-B14F-4D97-AF65-F5344CB8AC3E}">
        <p14:creationId xmlns:p14="http://schemas.microsoft.com/office/powerpoint/2010/main" val="14418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3" name="Picture 2"/>
          <p:cNvPicPr>
            <a:picLocks noChangeAspect="1"/>
          </p:cNvPicPr>
          <p:nvPr/>
        </p:nvPicPr>
        <p:blipFill>
          <a:blip r:embed="rId3"/>
          <a:stretch>
            <a:fillRect/>
          </a:stretch>
        </p:blipFill>
        <p:spPr>
          <a:xfrm>
            <a:off x="2063261" y="1518206"/>
            <a:ext cx="8085137" cy="4986391"/>
          </a:xfrm>
          <a:prstGeom prst="rect">
            <a:avLst/>
          </a:prstGeom>
        </p:spPr>
      </p:pic>
    </p:spTree>
    <p:extLst>
      <p:ext uri="{BB962C8B-B14F-4D97-AF65-F5344CB8AC3E}">
        <p14:creationId xmlns:p14="http://schemas.microsoft.com/office/powerpoint/2010/main" val="14114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coin flipping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721840"/>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𝑓𝑙𝑖𝑝</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b="0" i="0" smtClean="0">
                          <a:solidFill>
                            <a:schemeClr val="tx1"/>
                          </a:solidFill>
                          <a:latin typeface="Cambria Math" panose="02040503050406030204" pitchFamily="18" charset="0"/>
                        </a:rPr>
                        <m:t>if</m:t>
                      </m:r>
                      <m:r>
                        <a:rPr lang="en-US" sz="3600" b="0" i="0" smtClean="0">
                          <a:solidFill>
                            <a:schemeClr val="tx1"/>
                          </a:solidFill>
                          <a:latin typeface="Cambria Math" panose="02040503050406030204" pitchFamily="18" charset="0"/>
                        </a:rPr>
                        <m:t> </m:t>
                      </m:r>
                      <m:r>
                        <m:rPr>
                          <m:sty m:val="p"/>
                        </m:rPr>
                        <a:rPr lang="en-US" sz="3600" b="0" i="0" smtClean="0">
                          <a:solidFill>
                            <a:schemeClr val="tx1"/>
                          </a:solidFill>
                          <a:latin typeface="Cambria Math" panose="02040503050406030204" pitchFamily="18" charset="0"/>
                        </a:rPr>
                        <m:t>outcome</m:t>
                      </m:r>
                      <m:r>
                        <a:rPr lang="en-US" sz="3600" b="0" i="0" smtClean="0">
                          <a:solidFill>
                            <a:schemeClr val="tx1"/>
                          </a:solidFill>
                          <a:latin typeface="Cambria Math" panose="02040503050406030204" pitchFamily="18" charset="0"/>
                        </a:rPr>
                        <m:t>=1 </m:t>
                      </m:r>
                      <m:r>
                        <m:rPr>
                          <m:sty m:val="p"/>
                        </m:rPr>
                        <a:rPr lang="en-US" sz="3600" b="0" i="0" smtClean="0">
                          <a:solidFill>
                            <a:schemeClr val="tx1"/>
                          </a:solidFill>
                          <a:latin typeface="Cambria Math" panose="02040503050406030204" pitchFamily="18" charset="0"/>
                        </a:rPr>
                        <m:t>then</m:t>
                      </m:r>
                      <m:r>
                        <a:rPr lang="en-US" sz="3600" b="0" i="0"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=1−</m:t>
                      </m:r>
                      <m:r>
                        <a:rPr lang="en-US" sz="3600" b="0" i="1" smtClean="0">
                          <a:solidFill>
                            <a:schemeClr val="tx1"/>
                          </a:solidFill>
                          <a:latin typeface="Cambria Math" panose="02040503050406030204" pitchFamily="18" charset="0"/>
                        </a:rPr>
                        <m:t>𝑝</m:t>
                      </m:r>
                    </m:oMath>
                  </m:oMathPara>
                </a14:m>
                <a:endParaRPr lang="en-US" sz="3600" b="0"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a:solidFill>
                            <a:schemeClr val="tx1"/>
                          </a:solidFill>
                          <a:latin typeface="Cambria Math" panose="02040503050406030204" pitchFamily="18" charset="0"/>
                        </a:rPr>
                        <m:t>if</m:t>
                      </m:r>
                      <m:r>
                        <a:rPr lang="en-US" sz="3600">
                          <a:solidFill>
                            <a:schemeClr val="tx1"/>
                          </a:solidFill>
                          <a:latin typeface="Cambria Math" panose="02040503050406030204" pitchFamily="18" charset="0"/>
                        </a:rPr>
                        <m:t> </m:t>
                      </m:r>
                      <m:r>
                        <m:rPr>
                          <m:sty m:val="p"/>
                        </m:rPr>
                        <a:rPr lang="en-US" sz="3600">
                          <a:solidFill>
                            <a:schemeClr val="tx1"/>
                          </a:solidFill>
                          <a:latin typeface="Cambria Math" panose="02040503050406030204" pitchFamily="18" charset="0"/>
                        </a:rPr>
                        <m:t>outcome</m:t>
                      </m:r>
                      <m:r>
                        <a:rPr lang="en-US" sz="3600">
                          <a:solidFill>
                            <a:schemeClr val="tx1"/>
                          </a:solidFill>
                          <a:latin typeface="Cambria Math" panose="02040503050406030204" pitchFamily="18" charset="0"/>
                        </a:rPr>
                        <m:t>=0 </m:t>
                      </m:r>
                      <m:r>
                        <m:rPr>
                          <m:sty m:val="p"/>
                        </m:rPr>
                        <a:rPr lang="en-US" sz="3600">
                          <a:solidFill>
                            <a:schemeClr val="tx1"/>
                          </a:solidFill>
                          <a:latin typeface="Cambria Math" panose="02040503050406030204" pitchFamily="18" charset="0"/>
                        </a:rPr>
                        <m:t>then</m:t>
                      </m:r>
                      <m:r>
                        <a:rPr lang="en-US" sz="3600">
                          <a:solidFill>
                            <a:schemeClr val="tx1"/>
                          </a:solidFill>
                          <a:latin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𝑝</m:t>
                      </m:r>
                    </m:oMath>
                  </m:oMathPara>
                </a14:m>
                <a:endParaRPr lang="en-US" sz="3600" dirty="0">
                  <a:solidFill>
                    <a:schemeClr val="tx1"/>
                  </a:solidFill>
                </a:endParaRPr>
              </a:p>
              <a:p>
                <a:endParaRPr lang="en-US" sz="3600" b="0" dirty="0">
                  <a:solidFill>
                    <a:schemeClr val="tx1"/>
                  </a:solidFill>
                </a:endParaRPr>
              </a:p>
              <a:p>
                <a:r>
                  <a:rPr lang="en-US" sz="360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𝑝</m:t>
                    </m:r>
                  </m:oMath>
                </a14:m>
                <a:r>
                  <a:rPr lang="en-US" sz="3600" dirty="0">
                    <a:solidFill>
                      <a:schemeClr val="tx1"/>
                    </a:solidFill>
                  </a:rPr>
                  <a:t> is a constant, called the “success rate”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7218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42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in R </a:t>
            </a:r>
            <a:r>
              <a:rPr lang="en-US" dirty="0" err="1">
                <a:latin typeface="Courier New" panose="02070309020205020404" pitchFamily="49" charset="0"/>
                <a:cs typeface="Courier New" panose="02070309020205020404" pitchFamily="49" charset="0"/>
              </a:rPr>
              <a:t>locfit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4000" dirty="0" err="1">
                <a:latin typeface="Courier New" panose="02070309020205020404" pitchFamily="49" charset="0"/>
                <a:cs typeface="Courier New" panose="02070309020205020404" pitchFamily="49" charset="0"/>
              </a:rPr>
              <a:t>install.packages</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r>
              <a:rPr lang="en-US" sz="4000" dirty="0">
                <a:latin typeface="Courier New" panose="02070309020205020404" pitchFamily="49" charset="0"/>
                <a:cs typeface="Courier New" panose="02070309020205020404" pitchFamily="49" charset="0"/>
              </a:rPr>
              <a:t>library(</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br>
              <a:rPr lang="en-US" sz="4000" dirty="0">
                <a:latin typeface="Courier New" panose="02070309020205020404" pitchFamily="49" charset="0"/>
                <a:cs typeface="Courier New" panose="02070309020205020404" pitchFamily="49" charset="0"/>
              </a:rPr>
            </a:br>
            <a:r>
              <a:rPr lang="en-US" sz="2800" dirty="0">
                <a:latin typeface="+mn-lt"/>
                <a:cs typeface="Courier New" panose="02070309020205020404" pitchFamily="49" charset="0"/>
              </a:rPr>
              <a:t>Modeler needs to specify: bandwidth (or fraction of nearest neighbors), degree of the local polynomial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Contrast: in parametric regression, we had to write down a model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Aside: we’ll learn that non-parametric methods struggle in higher dimensions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265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each model?</a:t>
            </a:r>
          </a:p>
        </p:txBody>
      </p:sp>
      <p:sp>
        <p:nvSpPr>
          <p:cNvPr id="3" name="TextBox 2"/>
          <p:cNvSpPr txBox="1"/>
          <p:nvPr/>
        </p:nvSpPr>
        <p:spPr>
          <a:xfrm>
            <a:off x="398585" y="1711569"/>
            <a:ext cx="10433538"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If there are a relatively small number of features (e.g. &lt;4) then non-parametric makes a lot of sense.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With many features, the “curse of dimensionality” sets in and non-parametric methods fall apart (the “neighborhood” is generally empty)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Parametric models using interaction terms and polynomials are the preferred method with many features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“Semi-parametric” methods combine elements of both</a:t>
            </a:r>
          </a:p>
        </p:txBody>
      </p:sp>
    </p:spTree>
    <p:extLst>
      <p:ext uri="{BB962C8B-B14F-4D97-AF65-F5344CB8AC3E}">
        <p14:creationId xmlns:p14="http://schemas.microsoft.com/office/powerpoint/2010/main" val="26097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&amp; Model Selection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875181"/>
              </a:xfrm>
            </p:spPr>
            <p:txBody>
              <a:bodyPr/>
              <a:lstStyle/>
              <a:p>
                <a:r>
                  <a:rPr lang="en-US" sz="2000" dirty="0">
                    <a:solidFill>
                      <a:schemeClr val="tx1"/>
                    </a:solidFill>
                    <a:latin typeface="+mn-lt"/>
                  </a:rPr>
                  <a:t>If we have two raw features, A and B, how many models can we make?</a:t>
                </a:r>
              </a:p>
              <a:p>
                <a:endParaRPr lang="en-US" sz="2000" dirty="0">
                  <a:solidFill>
                    <a:schemeClr val="tx1"/>
                  </a:solidFill>
                  <a:latin typeface="+mn-lt"/>
                </a:endParaRPr>
              </a:p>
              <a:p>
                <a:r>
                  <a:rPr lang="en-US" sz="2000" dirty="0">
                    <a:solidFill>
                      <a:schemeClr val="tx1"/>
                    </a:solidFill>
                    <a:latin typeface="+mn-lt"/>
                  </a:rPr>
                  <a:t>Without interactions (4): none, just A, just B, A + B</a:t>
                </a:r>
              </a:p>
              <a:p>
                <a:r>
                  <a:rPr lang="en-US" sz="2000" dirty="0">
                    <a:solidFill>
                      <a:schemeClr val="tx1"/>
                    </a:solidFill>
                    <a:latin typeface="+mn-lt"/>
                  </a:rPr>
                  <a:t>With interactions (8): A*B, A+B + A*B, A + A*B, B+ A*B </a:t>
                </a:r>
              </a:p>
              <a:p>
                <a:endParaRPr lang="en-US" sz="2000" dirty="0">
                  <a:solidFill>
                    <a:schemeClr val="tx1"/>
                  </a:solidFill>
                  <a:latin typeface="+mn-lt"/>
                </a:endParaRPr>
              </a:p>
              <a:p>
                <a:r>
                  <a:rPr lang="en-US" sz="2000" dirty="0">
                    <a:solidFill>
                      <a:schemeClr val="tx1"/>
                    </a:solidFill>
                    <a:latin typeface="+mn-lt"/>
                  </a:rPr>
                  <a:t>If we have </a:t>
                </a:r>
                <a:r>
                  <a:rPr lang="en-US" sz="2000" b="1" i="1" dirty="0">
                    <a:solidFill>
                      <a:schemeClr val="tx1"/>
                    </a:solidFill>
                    <a:latin typeface="+mn-lt"/>
                  </a:rPr>
                  <a:t>p </a:t>
                </a:r>
                <a:r>
                  <a:rPr lang="en-US" sz="2000" dirty="0">
                    <a:solidFill>
                      <a:schemeClr val="tx1"/>
                    </a:solidFill>
                    <a:latin typeface="+mn-lt"/>
                  </a:rPr>
                  <a:t>features then we have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p>
                    </m:sSup>
                  </m:oMath>
                </a14:m>
                <a:r>
                  <a:rPr lang="en-US" sz="2000" dirty="0">
                    <a:solidFill>
                      <a:schemeClr val="tx1"/>
                    </a:solidFill>
                    <a:latin typeface="+mn-lt"/>
                  </a:rPr>
                  <a:t> possible models!</a:t>
                </a:r>
              </a:p>
              <a:p>
                <a:pP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=29 −→1,073,741,824 </m:t>
                      </m:r>
                    </m:oMath>
                  </m:oMathPara>
                </a14:m>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We cannot possible run all these models… so we’ll learn methods to guide us (e.g., machine learning and cross validation)</a:t>
                </a:r>
              </a:p>
              <a:p>
                <a:endParaRPr lang="en-US" sz="2000" dirty="0">
                  <a:solidFill>
                    <a:schemeClr val="tx1"/>
                  </a:solidFill>
                  <a:latin typeface="+mn-lt"/>
                </a:endParaRPr>
              </a:p>
              <a:p>
                <a:r>
                  <a:rPr lang="en-US" sz="2000" dirty="0">
                    <a:solidFill>
                      <a:schemeClr val="tx1"/>
                    </a:solidFill>
                    <a:latin typeface="+mn-lt"/>
                  </a:rPr>
                  <a:t>Human intelligence is often a great guide as well.</a:t>
                </a: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875181"/>
              </a:xfrm>
              <a:blipFill>
                <a:blip r:embed="rId3"/>
                <a:stretch>
                  <a:fillRect l="-59" t="-250"/>
                </a:stretch>
              </a:blipFill>
            </p:spPr>
            <p:txBody>
              <a:bodyPr/>
              <a:lstStyle/>
              <a:p>
                <a:r>
                  <a:rPr lang="en-US">
                    <a:noFill/>
                  </a:rPr>
                  <a:t> </a:t>
                </a:r>
              </a:p>
            </p:txBody>
          </p:sp>
        </mc:Fallback>
      </mc:AlternateContent>
    </p:spTree>
    <p:extLst>
      <p:ext uri="{BB962C8B-B14F-4D97-AF65-F5344CB8AC3E}">
        <p14:creationId xmlns:p14="http://schemas.microsoft.com/office/powerpoint/2010/main" val="40643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set methodology </a:t>
            </a:r>
          </a:p>
        </p:txBody>
      </p:sp>
      <p:sp>
        <p:nvSpPr>
          <p:cNvPr id="3" name="Text Placeholder 2"/>
          <p:cNvSpPr>
            <a:spLocks noGrp="1"/>
          </p:cNvSpPr>
          <p:nvPr>
            <p:ph type="body" sz="quarter" idx="10"/>
          </p:nvPr>
        </p:nvSpPr>
        <p:spPr>
          <a:xfrm>
            <a:off x="274319" y="1214472"/>
            <a:ext cx="11669894" cy="5773888"/>
          </a:xfrm>
          <a:noFill/>
          <a:ln>
            <a:solidFill>
              <a:schemeClr val="bg1"/>
            </a:solidFill>
          </a:ln>
        </p:spPr>
        <p:txBody>
          <a:bodyPr/>
          <a:lstStyle/>
          <a:p>
            <a:endParaRPr lang="en-US" sz="2000" dirty="0">
              <a:solidFill>
                <a:schemeClr val="tx1"/>
              </a:solidFill>
              <a:latin typeface="+mn-lt"/>
            </a:endParaRPr>
          </a:p>
          <a:p>
            <a:r>
              <a:rPr lang="en-US" sz="2800" b="1" dirty="0">
                <a:solidFill>
                  <a:schemeClr val="tx1"/>
                </a:solidFill>
              </a:rPr>
              <a:t>Train the model </a:t>
            </a:r>
            <a:r>
              <a:rPr lang="en-US" sz="2800" dirty="0">
                <a:solidFill>
                  <a:schemeClr val="tx1"/>
                </a:solidFill>
              </a:rPr>
              <a:t>with a subset of the data</a:t>
            </a:r>
          </a:p>
          <a:p>
            <a:endParaRPr lang="en-US" sz="2800" b="1" i="1" dirty="0">
              <a:solidFill>
                <a:schemeClr val="tx1"/>
              </a:solidFill>
            </a:endParaRPr>
          </a:p>
          <a:p>
            <a:r>
              <a:rPr lang="en-US" sz="2800" b="1" dirty="0">
                <a:solidFill>
                  <a:schemeClr val="tx1"/>
                </a:solidFill>
              </a:rPr>
              <a:t>Test the model </a:t>
            </a:r>
            <a:r>
              <a:rPr lang="en-US" sz="2800" dirty="0">
                <a:solidFill>
                  <a:schemeClr val="tx1"/>
                </a:solidFill>
              </a:rPr>
              <a:t>on the remaining data (the </a:t>
            </a:r>
            <a:r>
              <a:rPr lang="en-US" sz="2800" i="1" dirty="0">
                <a:solidFill>
                  <a:schemeClr val="tx1"/>
                </a:solidFill>
              </a:rPr>
              <a:t>validation set</a:t>
            </a:r>
            <a:r>
              <a:rPr lang="en-US" sz="2800" dirty="0">
                <a:solidFill>
                  <a:schemeClr val="tx1"/>
                </a:solidFill>
              </a:rPr>
              <a:t>)</a:t>
            </a:r>
          </a:p>
          <a:p>
            <a:endParaRPr lang="en-US" sz="2800" b="1" dirty="0">
              <a:solidFill>
                <a:schemeClr val="tx1"/>
              </a:solidFill>
            </a:endParaRPr>
          </a:p>
          <a:p>
            <a:r>
              <a:rPr lang="en-US" sz="2800" dirty="0">
                <a:solidFill>
                  <a:schemeClr val="tx1"/>
                </a:solidFill>
              </a:rPr>
              <a:t>What data to choose for training vs. test?</a:t>
            </a:r>
          </a:p>
          <a:p>
            <a:endParaRPr lang="en-US" sz="2800" dirty="0">
              <a:solidFill>
                <a:schemeClr val="tx1"/>
              </a:solidFill>
            </a:endParaRPr>
          </a:p>
          <a:p>
            <a:r>
              <a:rPr lang="en-US" sz="2800" dirty="0">
                <a:solidFill>
                  <a:schemeClr val="tx1"/>
                </a:solidFill>
              </a:rPr>
              <a:t>In a time-series dimension, it is natural to hold out the last year (or time period) of the data, to simulate predicting the future based on all past data. In most settings, however, we’ll randomly select our training/test sets.</a:t>
            </a:r>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sp>
        <p:nvSpPr>
          <p:cNvPr id="5" name="Rectangle 4"/>
          <p:cNvSpPr/>
          <p:nvPr/>
        </p:nvSpPr>
        <p:spPr bwMode="auto">
          <a:xfrm>
            <a:off x="274320" y="3552092"/>
            <a:ext cx="10569526" cy="11840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2241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3" name="Text Placeholder 2"/>
          <p:cNvSpPr>
            <a:spLocks noGrp="1"/>
          </p:cNvSpPr>
          <p:nvPr>
            <p:ph type="body" sz="quarter" idx="10"/>
          </p:nvPr>
        </p:nvSpPr>
        <p:spPr>
          <a:xfrm>
            <a:off x="375139" y="1383599"/>
            <a:ext cx="11491858" cy="1612749"/>
          </a:xfrm>
        </p:spPr>
        <p:txBody>
          <a:bodyPr/>
          <a:lstStyle/>
          <a:p>
            <a:r>
              <a:rPr lang="en-US" sz="2000" dirty="0">
                <a:solidFill>
                  <a:schemeClr val="tx1"/>
                </a:solidFill>
                <a:latin typeface="+mn-lt"/>
              </a:rPr>
              <a:t>A class of methods to do many training/test splits and average over all the runs</a:t>
            </a:r>
            <a:endParaRPr lang="en-US" sz="2800" dirty="0">
              <a:solidFill>
                <a:schemeClr val="tx1"/>
              </a:solidFill>
            </a:endParaRPr>
          </a:p>
          <a:p>
            <a:endParaRPr lang="en-US" sz="2800" dirty="0">
              <a:solidFill>
                <a:schemeClr val="tx1"/>
              </a:solidFill>
              <a:latin typeface="+mn-lt"/>
            </a:endParaRPr>
          </a:p>
          <a:p>
            <a:r>
              <a:rPr lang="en-US" sz="2000" dirty="0">
                <a:solidFill>
                  <a:schemeClr val="tx1"/>
                </a:solidFill>
                <a:latin typeface="+mn-lt"/>
              </a:rPr>
              <a:t>Here is a simple example of 5-fold cross validation. Gives 5 test sets </a:t>
            </a:r>
            <a:r>
              <a:rPr lang="en-US" sz="2000" dirty="0">
                <a:solidFill>
                  <a:schemeClr val="tx1"/>
                </a:solidFill>
                <a:latin typeface="+mn-lt"/>
                <a:sym typeface="Wingdings" panose="05000000000000000000" pitchFamily="2" charset="2"/>
              </a:rPr>
              <a:t> 5 estimates of MSE.</a:t>
            </a:r>
          </a:p>
          <a:p>
            <a:r>
              <a:rPr lang="en-US" sz="2000" dirty="0">
                <a:solidFill>
                  <a:schemeClr val="tx1"/>
                </a:solidFill>
                <a:latin typeface="+mn-lt"/>
                <a:sym typeface="Wingdings" panose="05000000000000000000" pitchFamily="2" charset="2"/>
              </a:rPr>
              <a:t>The 5-fold CV estimate is obtained by averaging these values.</a:t>
            </a:r>
            <a:endParaRPr lang="en-US" sz="2000" dirty="0">
              <a:solidFill>
                <a:schemeClr val="tx1"/>
              </a:solidFill>
              <a:latin typeface="+mn-lt"/>
            </a:endParaRPr>
          </a:p>
        </p:txBody>
      </p:sp>
      <p:pic>
        <p:nvPicPr>
          <p:cNvPr id="8" name="Picture 7"/>
          <p:cNvPicPr>
            <a:picLocks noChangeAspect="1"/>
          </p:cNvPicPr>
          <p:nvPr/>
        </p:nvPicPr>
        <p:blipFill>
          <a:blip r:embed="rId3"/>
          <a:stretch>
            <a:fillRect/>
          </a:stretch>
        </p:blipFill>
        <p:spPr>
          <a:xfrm>
            <a:off x="2268205" y="2996348"/>
            <a:ext cx="7705725" cy="3829050"/>
          </a:xfrm>
          <a:prstGeom prst="rect">
            <a:avLst/>
          </a:prstGeom>
        </p:spPr>
      </p:pic>
    </p:spTree>
    <p:extLst>
      <p:ext uri="{BB962C8B-B14F-4D97-AF65-F5344CB8AC3E}">
        <p14:creationId xmlns:p14="http://schemas.microsoft.com/office/powerpoint/2010/main" val="6921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cross-validation</a:t>
            </a:r>
          </a:p>
        </p:txBody>
      </p:sp>
      <p:sp>
        <p:nvSpPr>
          <p:cNvPr id="3" name="Text Placeholder 2"/>
          <p:cNvSpPr>
            <a:spLocks noGrp="1"/>
          </p:cNvSpPr>
          <p:nvPr>
            <p:ph type="body" sz="quarter" idx="10"/>
          </p:nvPr>
        </p:nvSpPr>
        <p:spPr>
          <a:xfrm>
            <a:off x="375139" y="1383599"/>
            <a:ext cx="11491858" cy="3034677"/>
          </a:xfrm>
        </p:spPr>
        <p:txBody>
          <a:bodyPr/>
          <a:lstStyle/>
          <a:p>
            <a:r>
              <a:rPr lang="en-US" sz="2000" dirty="0">
                <a:solidFill>
                  <a:schemeClr val="tx1"/>
                </a:solidFill>
                <a:latin typeface="+mn-lt"/>
              </a:rPr>
              <a:t>Split the data up into K “folds”. Iteratively leave fold k out of the training data and use it to test. </a:t>
            </a:r>
          </a:p>
          <a:p>
            <a:endParaRPr lang="en-US" sz="2000" dirty="0">
              <a:solidFill>
                <a:schemeClr val="tx1"/>
              </a:solidFill>
              <a:latin typeface="+mn-lt"/>
            </a:endParaRPr>
          </a:p>
          <a:p>
            <a:r>
              <a:rPr lang="en-US" sz="2000" dirty="0">
                <a:solidFill>
                  <a:schemeClr val="tx1"/>
                </a:solidFill>
                <a:latin typeface="+mn-lt"/>
              </a:rPr>
              <a:t>The more folds, the smaller each testing set is (more training data), but the more times we need to run the estimation procedure</a:t>
            </a:r>
            <a:r>
              <a:rPr lang="en-US" sz="2800" dirty="0">
                <a:solidFill>
                  <a:schemeClr val="tx1"/>
                </a:solidFill>
              </a:rPr>
              <a:t>. </a:t>
            </a:r>
            <a:r>
              <a:rPr lang="en-US" sz="2000" dirty="0">
                <a:solidFill>
                  <a:schemeClr val="tx1"/>
                </a:solidFill>
                <a:latin typeface="+mn-lt"/>
              </a:rPr>
              <a:t>Using rules of thumb like 5—10 folds is often utilized in practice. This can be done with a simple for loop in R</a:t>
            </a:r>
          </a:p>
          <a:p>
            <a:endParaRPr lang="en-US" sz="2000" dirty="0">
              <a:solidFill>
                <a:schemeClr val="tx1"/>
              </a:solidFill>
              <a:latin typeface="+mn-lt"/>
            </a:endParaRPr>
          </a:p>
          <a:p>
            <a:r>
              <a:rPr lang="en-US" sz="2000" dirty="0">
                <a:solidFill>
                  <a:schemeClr val="tx1"/>
                </a:solidFill>
                <a:latin typeface="+mn-lt"/>
              </a:rPr>
              <a:t>For generalized linear models, the </a:t>
            </a:r>
            <a:r>
              <a:rPr lang="en-US" sz="2000" dirty="0" err="1">
                <a:solidFill>
                  <a:schemeClr val="tx1"/>
                </a:solidFill>
                <a:latin typeface="Courier New" panose="02070309020205020404" pitchFamily="49" charset="0"/>
                <a:cs typeface="Courier New" panose="02070309020205020404" pitchFamily="49" charset="0"/>
              </a:rPr>
              <a:t>cv.glm</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function can be used to perform k-fold cross validation. For example, this code loops over 10 possible polynomial orders and computes the 10-fold cross-validated error in each step </a:t>
            </a:r>
            <a:endParaRPr lang="en-US" sz="2000" dirty="0">
              <a:solidFill>
                <a:schemeClr val="tx1"/>
              </a:solidFill>
              <a:latin typeface="+mn-lt"/>
            </a:endParaRPr>
          </a:p>
        </p:txBody>
      </p:sp>
      <p:pic>
        <p:nvPicPr>
          <p:cNvPr id="4" name="Picture 3"/>
          <p:cNvPicPr>
            <a:picLocks noChangeAspect="1"/>
          </p:cNvPicPr>
          <p:nvPr/>
        </p:nvPicPr>
        <p:blipFill>
          <a:blip r:embed="rId3"/>
          <a:stretch>
            <a:fillRect/>
          </a:stretch>
        </p:blipFill>
        <p:spPr>
          <a:xfrm>
            <a:off x="1882529" y="4418276"/>
            <a:ext cx="8905875" cy="2276475"/>
          </a:xfrm>
          <a:prstGeom prst="rect">
            <a:avLst/>
          </a:prstGeom>
        </p:spPr>
      </p:pic>
    </p:spTree>
    <p:extLst>
      <p:ext uri="{BB962C8B-B14F-4D97-AF65-F5344CB8AC3E}">
        <p14:creationId xmlns:p14="http://schemas.microsoft.com/office/powerpoint/2010/main" val="1647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cross-validation</a:t>
            </a:r>
          </a:p>
        </p:txBody>
      </p:sp>
      <p:sp>
        <p:nvSpPr>
          <p:cNvPr id="3" name="Text Placeholder 2"/>
          <p:cNvSpPr>
            <a:spLocks noGrp="1"/>
          </p:cNvSpPr>
          <p:nvPr>
            <p:ph type="body" sz="quarter" idx="10"/>
          </p:nvPr>
        </p:nvSpPr>
        <p:spPr>
          <a:xfrm>
            <a:off x="375139" y="1383599"/>
            <a:ext cx="11491858" cy="2769989"/>
          </a:xfrm>
        </p:spPr>
        <p:txBody>
          <a:bodyPr/>
          <a:lstStyle/>
          <a:p>
            <a:r>
              <a:rPr lang="en-US" sz="2000" dirty="0">
                <a:solidFill>
                  <a:schemeClr val="tx1"/>
                </a:solidFill>
                <a:latin typeface="+mn-lt"/>
              </a:rPr>
              <a:t>Split the data up into K “folds”. Iteratively leave fold k out of the training data and use it to test. </a:t>
            </a:r>
          </a:p>
          <a:p>
            <a:endParaRPr lang="en-US" sz="2000" dirty="0">
              <a:solidFill>
                <a:schemeClr val="tx1"/>
              </a:solidFill>
              <a:latin typeface="+mn-lt"/>
            </a:endParaRPr>
          </a:p>
          <a:p>
            <a:r>
              <a:rPr lang="en-US" sz="2000" dirty="0">
                <a:solidFill>
                  <a:schemeClr val="tx1"/>
                </a:solidFill>
                <a:latin typeface="+mn-lt"/>
              </a:rPr>
              <a:t>Lets do an example with the Orange Juice data:</a:t>
            </a:r>
          </a:p>
          <a:p>
            <a:endParaRPr lang="en-US" sz="2000" dirty="0">
              <a:solidFill>
                <a:schemeClr val="tx1"/>
              </a:solidFill>
              <a:latin typeface="+mn-lt"/>
            </a:endParaRPr>
          </a:p>
          <a:p>
            <a:r>
              <a:rPr lang="en-US" sz="2000" dirty="0">
                <a:solidFill>
                  <a:schemeClr val="tx1"/>
                </a:solidFill>
                <a:latin typeface="+mn-lt"/>
              </a:rPr>
              <a:t>	Should we include socio-demographic characteristics or not if we care about predicting		sales and order inventory.</a:t>
            </a:r>
          </a:p>
          <a:p>
            <a:endParaRPr lang="en-US" sz="2000" dirty="0">
              <a:solidFill>
                <a:schemeClr val="tx1"/>
              </a:solidFill>
              <a:latin typeface="+mn-lt"/>
            </a:endParaRPr>
          </a:p>
          <a:p>
            <a:r>
              <a:rPr lang="en-US" sz="2000" dirty="0">
                <a:solidFill>
                  <a:schemeClr val="tx1"/>
                </a:solidFill>
                <a:latin typeface="+mn-lt"/>
              </a:rPr>
              <a:t>	</a:t>
            </a:r>
          </a:p>
        </p:txBody>
      </p:sp>
    </p:spTree>
    <p:extLst>
      <p:ext uri="{BB962C8B-B14F-4D97-AF65-F5344CB8AC3E}">
        <p14:creationId xmlns:p14="http://schemas.microsoft.com/office/powerpoint/2010/main" val="123717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 Econometrics</a:t>
            </a:r>
          </a:p>
        </p:txBody>
      </p:sp>
      <p:sp>
        <p:nvSpPr>
          <p:cNvPr id="3" name="Text Placeholder 2"/>
          <p:cNvSpPr>
            <a:spLocks noGrp="1"/>
          </p:cNvSpPr>
          <p:nvPr>
            <p:ph type="body" sz="quarter" idx="10"/>
          </p:nvPr>
        </p:nvSpPr>
        <p:spPr>
          <a:xfrm>
            <a:off x="274638" y="1212850"/>
            <a:ext cx="11887200" cy="3877985"/>
          </a:xfrm>
        </p:spPr>
        <p:txBody>
          <a:bodyPr/>
          <a:lstStyle/>
          <a:p>
            <a:r>
              <a:rPr lang="en-US" dirty="0"/>
              <a:t>Machine Learning focuses on training models for </a:t>
            </a:r>
            <a:r>
              <a:rPr lang="en-US" i="1" dirty="0"/>
              <a:t>predictive accuracy</a:t>
            </a:r>
            <a:r>
              <a:rPr lang="en-US" dirty="0"/>
              <a:t>.</a:t>
            </a:r>
          </a:p>
          <a:p>
            <a:pPr lvl="1"/>
            <a:r>
              <a:rPr lang="en-US" dirty="0"/>
              <a:t>Good for: “How much will I sell next week?”</a:t>
            </a:r>
          </a:p>
          <a:p>
            <a:r>
              <a:rPr lang="en-US" dirty="0"/>
              <a:t>Seems very similar to economics/econometrics.</a:t>
            </a:r>
          </a:p>
          <a:p>
            <a:r>
              <a:rPr lang="en-US" dirty="0"/>
              <a:t>Econometrics focuses on </a:t>
            </a:r>
            <a:r>
              <a:rPr lang="en-US" i="1" dirty="0"/>
              <a:t>parameters estimation</a:t>
            </a:r>
            <a:r>
              <a:rPr lang="en-US" dirty="0"/>
              <a:t>. Strive for “causal” estimates of interpretable effects.</a:t>
            </a:r>
          </a:p>
          <a:p>
            <a:pPr lvl="1"/>
            <a:r>
              <a:rPr lang="en-US" dirty="0"/>
              <a:t>Good for: How much more will I sell if I drop price? How certain am I about that impact?</a:t>
            </a:r>
          </a:p>
        </p:txBody>
      </p:sp>
    </p:spTree>
    <p:extLst>
      <p:ext uri="{BB962C8B-B14F-4D97-AF65-F5344CB8AC3E}">
        <p14:creationId xmlns:p14="http://schemas.microsoft.com/office/powerpoint/2010/main" val="1279480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 of different focus</a:t>
            </a:r>
          </a:p>
        </p:txBody>
      </p:sp>
      <p:sp>
        <p:nvSpPr>
          <p:cNvPr id="3" name="Text Placeholder 2"/>
          <p:cNvSpPr>
            <a:spLocks noGrp="1"/>
          </p:cNvSpPr>
          <p:nvPr>
            <p:ph type="body" sz="quarter" idx="10"/>
          </p:nvPr>
        </p:nvSpPr>
        <p:spPr>
          <a:xfrm>
            <a:off x="274638" y="1212850"/>
            <a:ext cx="11887200" cy="5109091"/>
          </a:xfrm>
        </p:spPr>
        <p:txBody>
          <a:bodyPr/>
          <a:lstStyle/>
          <a:p>
            <a:r>
              <a:rPr lang="en-US" dirty="0"/>
              <a:t>ML models may not have individual feature “estimates”</a:t>
            </a:r>
          </a:p>
          <a:p>
            <a:r>
              <a:rPr lang="en-US" dirty="0"/>
              <a:t>Estimates may be systematically “too low” or “too high” (bias).</a:t>
            </a:r>
          </a:p>
          <a:p>
            <a:r>
              <a:rPr lang="en-US" dirty="0"/>
              <a:t>Don’t  quantify uncertainty the same way. No classical </a:t>
            </a:r>
            <a:r>
              <a:rPr lang="en-US" i="1" dirty="0"/>
              <a:t>standard error</a:t>
            </a:r>
            <a:r>
              <a:rPr lang="en-US" dirty="0"/>
              <a:t>s or </a:t>
            </a:r>
            <a:r>
              <a:rPr lang="en-US" i="1" dirty="0"/>
              <a:t>confidence intervals</a:t>
            </a:r>
          </a:p>
          <a:p>
            <a:endParaRPr lang="en-US" dirty="0"/>
          </a:p>
          <a:p>
            <a:r>
              <a:rPr lang="en-US" dirty="0"/>
              <a:t>But neither approach is always better → Learn when to do each</a:t>
            </a:r>
          </a:p>
        </p:txBody>
      </p:sp>
    </p:spTree>
    <p:extLst>
      <p:ext uri="{BB962C8B-B14F-4D97-AF65-F5344CB8AC3E}">
        <p14:creationId xmlns:p14="http://schemas.microsoft.com/office/powerpoint/2010/main" val="1092425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ML concerns</a:t>
            </a:r>
          </a:p>
        </p:txBody>
      </p:sp>
      <p:sp>
        <p:nvSpPr>
          <p:cNvPr id="3" name="Text Placeholder 2"/>
          <p:cNvSpPr>
            <a:spLocks noGrp="1"/>
          </p:cNvSpPr>
          <p:nvPr>
            <p:ph type="body" sz="quarter" idx="10"/>
          </p:nvPr>
        </p:nvSpPr>
        <p:spPr>
          <a:xfrm>
            <a:off x="274638" y="1212850"/>
            <a:ext cx="11887200" cy="2092881"/>
          </a:xfrm>
        </p:spPr>
        <p:txBody>
          <a:bodyPr/>
          <a:lstStyle/>
          <a:p>
            <a:r>
              <a:rPr lang="en-US" dirty="0"/>
              <a:t>Look at linear models: LASSO and Ridge Regression</a:t>
            </a:r>
          </a:p>
          <a:p>
            <a:r>
              <a:rPr lang="en-US" dirty="0"/>
              <a:t>Over-fitting</a:t>
            </a:r>
          </a:p>
          <a:p>
            <a:r>
              <a:rPr lang="en-US" dirty="0"/>
              <a:t>Cross-validation</a:t>
            </a:r>
          </a:p>
        </p:txBody>
      </p:sp>
    </p:spTree>
    <p:extLst>
      <p:ext uri="{BB962C8B-B14F-4D97-AF65-F5344CB8AC3E}">
        <p14:creationId xmlns:p14="http://schemas.microsoft.com/office/powerpoint/2010/main" val="239992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521282"/>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383989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Ordinary least squares will find the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oMath>
                </a14:m>
                <a:r>
                  <a:rPr lang="en-US" sz="2400" dirty="0">
                    <a:gradFill>
                      <a:gsLst>
                        <a:gs pos="2917">
                          <a:schemeClr val="tx1"/>
                        </a:gs>
                        <a:gs pos="30000">
                          <a:schemeClr val="tx1"/>
                        </a:gs>
                      </a:gsLst>
                      <a:lin ang="5400000" scaled="0"/>
                    </a:gradFill>
                  </a:rPr>
                  <a:t> and </a:t>
                </a:r>
                <a14:m>
                  <m:oMath xmlns:m="http://schemas.openxmlformats.org/officeDocument/2006/math">
                    <m:acc>
                      <m:accPr>
                        <m:chr m:val="̂"/>
                        <m:ctrlPr>
                          <a:rPr lang="en-US" sz="2400" i="1" smtClean="0">
                            <a:gradFill>
                              <a:gsLst>
                                <a:gs pos="2917">
                                  <a:schemeClr val="tx1"/>
                                </a:gs>
                                <a:gs pos="30000">
                                  <a:schemeClr val="tx1"/>
                                </a:gs>
                              </a:gsLst>
                              <a:lin ang="5400000" scaled="0"/>
                            </a:gradFill>
                            <a:latin typeface="Cambria Math" panose="02040503050406030204" pitchFamily="18" charset="0"/>
                          </a:rPr>
                        </m:ctrlPr>
                      </m:accPr>
                      <m:e>
                        <m:r>
                          <a:rPr lang="en-US" sz="2400" b="0" i="1" smtClean="0">
                            <a:gradFill>
                              <a:gsLst>
                                <a:gs pos="2917">
                                  <a:schemeClr val="tx1"/>
                                </a:gs>
                                <a:gs pos="30000">
                                  <a:schemeClr val="tx1"/>
                                </a:gs>
                              </a:gsLst>
                              <a:lin ang="5400000" scaled="0"/>
                            </a:gradFill>
                            <a:latin typeface="Cambria Math" panose="02040503050406030204" pitchFamily="18" charset="0"/>
                          </a:rPr>
                          <m:t>𝛽</m:t>
                        </m:r>
                      </m:e>
                    </m:acc>
                  </m:oMath>
                </a14:m>
                <a:r>
                  <a:rPr lang="en-US" sz="2400" dirty="0">
                    <a:gradFill>
                      <a:gsLst>
                        <a:gs pos="2917">
                          <a:schemeClr val="tx1"/>
                        </a:gs>
                        <a:gs pos="30000">
                          <a:schemeClr val="tx1"/>
                        </a:gs>
                      </a:gsLst>
                      <a:lin ang="5400000" scaled="0"/>
                    </a:gradFill>
                  </a:rPr>
                  <a:t> to minimized the squared distance between the fitted line and the observations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3200" b="1" dirty="0">
                    <a:gradFill>
                      <a:gsLst>
                        <a:gs pos="2917">
                          <a:schemeClr val="tx1"/>
                        </a:gs>
                        <a:gs pos="30000">
                          <a:schemeClr val="tx1"/>
                        </a:gs>
                      </a:gsLst>
                      <a:lin ang="5400000" scaled="0"/>
                    </a:gradFill>
                  </a:rPr>
                  <a:t>Minimizes </a:t>
                </a:r>
                <a14:m>
                  <m:oMath xmlns:m="http://schemas.openxmlformats.org/officeDocument/2006/math">
                    <m:sSup>
                      <m:sSupPr>
                        <m:ctrlPr>
                          <a:rPr lang="en-US" sz="3200" b="1" i="1" smtClean="0">
                            <a:latin typeface="Cambria Math" panose="02040503050406030204" pitchFamily="18" charset="0"/>
                          </a:rPr>
                        </m:ctrlPr>
                      </m:sSupPr>
                      <m:e>
                        <m:d>
                          <m:dPr>
                            <m:ctrlPr>
                              <a:rPr lang="en-US" sz="3200" b="1" i="1" smtClean="0">
                                <a:latin typeface="Cambria Math" panose="02040503050406030204" pitchFamily="18" charset="0"/>
                              </a:rPr>
                            </m:ctrlPr>
                          </m:dPr>
                          <m:e>
                            <m:acc>
                              <m:accPr>
                                <m:chr m:val="̂"/>
                                <m:ctrlPr>
                                  <a:rPr lang="en-US" sz="3200" b="1" i="1">
                                    <a:latin typeface="Cambria Math" panose="02040503050406030204" pitchFamily="18" charset="0"/>
                                  </a:rPr>
                                </m:ctrlPr>
                              </m:accPr>
                              <m:e>
                                <m:r>
                                  <a:rPr lang="en-US" sz="3200" b="1" i="1" smtClean="0">
                                    <a:latin typeface="Cambria Math" panose="02040503050406030204" pitchFamily="18" charset="0"/>
                                  </a:rPr>
                                  <m:t>𝒚</m:t>
                                </m:r>
                              </m:e>
                            </m:acc>
                            <m:r>
                              <a:rPr lang="en-US" sz="3200" b="1" i="1" smtClean="0">
                                <a:latin typeface="Cambria Math" panose="02040503050406030204" pitchFamily="18" charset="0"/>
                              </a:rPr>
                              <m:t>−</m:t>
                            </m:r>
                            <m:r>
                              <a:rPr lang="en-US" sz="3200" b="1" i="1" smtClean="0">
                                <a:latin typeface="Cambria Math" panose="02040503050406030204" pitchFamily="18" charset="0"/>
                              </a:rPr>
                              <m:t>𝒚</m:t>
                            </m:r>
                          </m:e>
                        </m:d>
                      </m:e>
                      <m:sup>
                        <m:r>
                          <a:rPr lang="en-US" sz="3200" b="1" i="1" smtClean="0">
                            <a:latin typeface="Cambria Math" panose="02040503050406030204" pitchFamily="18" charset="0"/>
                          </a:rPr>
                          <m:t>𝟐</m:t>
                        </m:r>
                      </m:sup>
                    </m:sSup>
                    <m:r>
                      <a:rPr lang="en-US" sz="3200" b="1" i="1" smtClean="0">
                        <a:latin typeface="Cambria Math" panose="02040503050406030204" pitchFamily="18" charset="0"/>
                      </a:rPr>
                      <m:t>  </m:t>
                    </m:r>
                  </m:oMath>
                </a14:m>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839897"/>
              </a:xfrm>
              <a:prstGeom prst="rect">
                <a:avLst/>
              </a:prstGeom>
              <a:blipFill>
                <a:blip r:embed="rId5"/>
                <a:stretch>
                  <a:fillRect r="-4795"/>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081412" y="4773408"/>
                <a:ext cx="2060436" cy="910570"/>
              </a:xfrm>
              <a:prstGeom prst="rect">
                <a:avLst/>
              </a:prstGeom>
            </p:spPr>
            <p:txBody>
              <a:bodyPr wrap="none">
                <a:spAutoFit/>
              </a:bodyPr>
              <a:lstStyle/>
              <a:p>
                <a14:m>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𝛼</m:t>
                        </m:r>
                      </m:e>
                    </m:acc>
                  </m:oMath>
                </a14:m>
                <a:r>
                  <a:rPr lang="en-US" dirty="0"/>
                  <a:t> </a:t>
                </a:r>
              </a:p>
              <a:p>
                <a:r>
                  <a:rPr lang="en-US" dirty="0"/>
                  <a:t>gives the intercept</a:t>
                </a:r>
              </a:p>
            </p:txBody>
          </p:sp>
        </mc:Choice>
        <mc:Fallback xmlns="">
          <p:sp>
            <p:nvSpPr>
              <p:cNvPr id="8" name="Rectangle 7"/>
              <p:cNvSpPr>
                <a:spLocks noRot="1" noChangeAspect="1" noMove="1" noResize="1" noEditPoints="1" noAdjustHandles="1" noChangeArrowheads="1" noChangeShapeType="1" noTextEdit="1"/>
              </p:cNvSpPr>
              <p:nvPr/>
            </p:nvSpPr>
            <p:spPr>
              <a:xfrm>
                <a:off x="5081412" y="4773408"/>
                <a:ext cx="2060436" cy="910570"/>
              </a:xfrm>
              <a:prstGeom prst="rect">
                <a:avLst/>
              </a:prstGeom>
              <a:blipFill rotWithShape="0">
                <a:blip r:embed="rId6"/>
                <a:stretch>
                  <a:fillRect l="-2663" r="-2367" b="-10067"/>
                </a:stretch>
              </a:blipFill>
            </p:spPr>
            <p:txBody>
              <a:bodyPr/>
              <a:lstStyle/>
              <a:p>
                <a:r>
                  <a:rPr lang="en-US">
                    <a:noFill/>
                  </a:rPr>
                  <a:t> </a:t>
                </a:r>
              </a:p>
            </p:txBody>
          </p:sp>
        </mc:Fallback>
      </mc:AlternateContent>
      <p:cxnSp>
        <p:nvCxnSpPr>
          <p:cNvPr id="11" name="Straight Arrow Connector 10"/>
          <p:cNvCxnSpPr/>
          <p:nvPr/>
        </p:nvCxnSpPr>
        <p:spPr>
          <a:xfrm>
            <a:off x="5588853" y="5048268"/>
            <a:ext cx="165600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166820" y="304145"/>
                <a:ext cx="2026389" cy="611578"/>
              </a:xfrm>
              <a:prstGeom prst="rect">
                <a:avLst/>
              </a:prstGeom>
            </p:spPr>
            <p:txBody>
              <a:bodyPr wrap="none">
                <a:spAutoFit/>
              </a:bodyPr>
              <a:lstStyle/>
              <a:p>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𝛽</m:t>
                        </m:r>
                      </m:e>
                    </m:acc>
                  </m:oMath>
                </a14:m>
                <a:r>
                  <a:rPr lang="en-US" dirty="0"/>
                  <a:t> gives the slope</a:t>
                </a:r>
              </a:p>
            </p:txBody>
          </p:sp>
        </mc:Choice>
        <mc:Fallback xmlns="">
          <p:sp>
            <p:nvSpPr>
              <p:cNvPr id="12" name="Rectangle 11"/>
              <p:cNvSpPr>
                <a:spLocks noRot="1" noChangeAspect="1" noMove="1" noResize="1" noEditPoints="1" noAdjustHandles="1" noChangeArrowheads="1" noChangeShapeType="1" noTextEdit="1"/>
              </p:cNvSpPr>
              <p:nvPr/>
            </p:nvSpPr>
            <p:spPr>
              <a:xfrm>
                <a:off x="8166820" y="304145"/>
                <a:ext cx="2026389" cy="611578"/>
              </a:xfrm>
              <a:prstGeom prst="rect">
                <a:avLst/>
              </a:prstGeom>
              <a:blipFill rotWithShape="0">
                <a:blip r:embed="rId7"/>
                <a:stretch>
                  <a:fillRect r="-1506" b="-10000"/>
                </a:stretch>
              </a:blipFill>
            </p:spPr>
            <p:txBody>
              <a:bodyPr/>
              <a:lstStyle/>
              <a:p>
                <a:r>
                  <a:rPr lang="en-US">
                    <a:noFill/>
                  </a:rPr>
                  <a:t> </a:t>
                </a:r>
              </a:p>
            </p:txBody>
          </p:sp>
        </mc:Fallback>
      </mc:AlternateContent>
      <p:cxnSp>
        <p:nvCxnSpPr>
          <p:cNvPr id="13" name="Straight Arrow Connector 12"/>
          <p:cNvCxnSpPr/>
          <p:nvPr/>
        </p:nvCxnSpPr>
        <p:spPr>
          <a:xfrm>
            <a:off x="9019822" y="900790"/>
            <a:ext cx="748108" cy="1273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LASSO and Ridge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49"/>
                <a:ext cx="6476999" cy="5410007"/>
              </a:xfrm>
            </p:spPr>
            <p:txBody>
              <a:bodyPr/>
              <a:lstStyle/>
              <a:p>
                <a:r>
                  <a:rPr lang="en-US" dirty="0"/>
                  <a:t>Standard OLS Regression</a:t>
                </a:r>
              </a:p>
              <a:p>
                <a:pPr algn="ct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min</m:t>
                        </m:r>
                      </m:e>
                      <m:sub>
                        <m:r>
                          <a:rPr lang="en-US" i="1">
                            <a:latin typeface="Cambria Math" panose="02040503050406030204" pitchFamily="18" charset="0"/>
                          </a:rPr>
                          <m:t>𝛽</m:t>
                        </m:r>
                      </m:sub>
                    </m:sSub>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𝛽</m:t>
                                </m:r>
                              </m:e>
                            </m:d>
                          </m:e>
                          <m:sup>
                            <m:r>
                              <a:rPr lang="en-US" b="0" i="1" smtClean="0">
                                <a:latin typeface="Cambria Math" panose="02040503050406030204" pitchFamily="18" charset="0"/>
                              </a:rPr>
                              <m:t>2</m:t>
                            </m:r>
                          </m:sup>
                        </m:sSup>
                      </m:e>
                    </m:nary>
                  </m:oMath>
                </a14:m>
                <a:r>
                  <a:rPr lang="en-US" dirty="0"/>
                  <a:t> </a:t>
                </a:r>
              </a:p>
              <a:p>
                <a:r>
                  <a:rPr lang="en-US" dirty="0"/>
                  <a:t>LASSO</a:t>
                </a:r>
              </a:p>
              <a:p>
                <a:pPr algn="ct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min</m:t>
                        </m:r>
                      </m:e>
                      <m:sub>
                        <m:r>
                          <a:rPr lang="en-US" i="1">
                            <a:latin typeface="Cambria Math" panose="02040503050406030204" pitchFamily="18" charset="0"/>
                          </a:rPr>
                          <m:t>𝛽</m:t>
                        </m:r>
                      </m:sub>
                    </m:sSub>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𝛽</m:t>
                                </m:r>
                              </m:e>
                            </m:d>
                          </m:e>
                          <m:sup>
                            <m:r>
                              <a:rPr lang="en-US" b="0" i="1" smtClean="0">
                                <a:latin typeface="Cambria Math" panose="02040503050406030204" pitchFamily="18" charset="0"/>
                              </a:rPr>
                              <m:t>2</m:t>
                            </m:r>
                          </m:sup>
                        </m:sSup>
                      </m:e>
                    </m:nary>
                    <m:r>
                      <a:rPr lang="en-US" i="1">
                        <a:latin typeface="Cambria Math" panose="02040503050406030204" pitchFamily="18" charset="0"/>
                      </a:rPr>
                      <m:t>+</m:t>
                    </m:r>
                    <m:r>
                      <a:rPr lang="en-US" i="1">
                        <a:latin typeface="Cambria Math" panose="02040503050406030204" pitchFamily="18" charset="0"/>
                      </a:rPr>
                      <m:t>𝜆</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𝑝</m:t>
                        </m:r>
                      </m:sub>
                      <m:sup/>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𝑝</m:t>
                                </m:r>
                              </m:sub>
                            </m:sSub>
                          </m:e>
                        </m:d>
                      </m:e>
                    </m:nary>
                  </m:oMath>
                </a14:m>
                <a:r>
                  <a:rPr lang="en-US" dirty="0"/>
                  <a:t> </a:t>
                </a:r>
                <a:br>
                  <a:rPr lang="en-US" dirty="0"/>
                </a:br>
                <a:endParaRPr lang="en-US" dirty="0"/>
              </a:p>
              <a:p>
                <a:r>
                  <a:rPr lang="en-US" dirty="0"/>
                  <a:t>Ridge Regression</a:t>
                </a:r>
              </a:p>
              <a:p>
                <a:pPr algn="ct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min</m:t>
                        </m:r>
                      </m:e>
                      <m:sub>
                        <m:r>
                          <a:rPr lang="en-US" i="1">
                            <a:latin typeface="Cambria Math" panose="02040503050406030204" pitchFamily="18" charset="0"/>
                          </a:rPr>
                          <m:t>𝛽</m:t>
                        </m:r>
                      </m:sub>
                    </m:sSub>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𝛽</m:t>
                                </m:r>
                              </m:e>
                            </m:d>
                          </m:e>
                          <m:sup>
                            <m:r>
                              <a:rPr lang="en-US" b="0" i="1" smtClean="0">
                                <a:latin typeface="Cambria Math" panose="02040503050406030204" pitchFamily="18" charset="0"/>
                              </a:rPr>
                              <m:t>2</m:t>
                            </m:r>
                          </m:sup>
                        </m:sSup>
                      </m:e>
                    </m:nary>
                    <m:r>
                      <a:rPr lang="en-US" i="1">
                        <a:latin typeface="Cambria Math" panose="02040503050406030204" pitchFamily="18" charset="0"/>
                      </a:rPr>
                      <m:t>+</m:t>
                    </m:r>
                    <m:r>
                      <a:rPr lang="en-US" i="1">
                        <a:latin typeface="Cambria Math" panose="02040503050406030204" pitchFamily="18" charset="0"/>
                      </a:rPr>
                      <m:t>𝜆</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𝑝</m:t>
                        </m:r>
                      </m: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𝑝</m:t>
                                    </m:r>
                                  </m:sub>
                                </m:sSub>
                              </m:e>
                            </m:d>
                          </m:e>
                          <m:sup>
                            <m:r>
                              <a:rPr lang="en-US" i="1">
                                <a:latin typeface="Cambria Math" panose="02040503050406030204" pitchFamily="18" charset="0"/>
                              </a:rPr>
                              <m:t>2</m:t>
                            </m:r>
                          </m:sup>
                        </m:sSup>
                      </m:e>
                    </m:nary>
                  </m:oMath>
                </a14:m>
                <a:r>
                  <a:rPr lang="en-US" dirty="0"/>
                  <a:t> </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49"/>
                <a:ext cx="6476999" cy="5410007"/>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6675439" y="1212849"/>
                <a:ext cx="5486399" cy="5287601"/>
              </a:xfrm>
            </p:spPr>
            <p:txBody>
              <a:bodyPr/>
              <a:lstStyle/>
              <a:p>
                <a:endParaRPr lang="en-US" dirty="0"/>
              </a:p>
              <a:p>
                <a:endParaRPr lang="en-US" dirty="0"/>
              </a:p>
              <a:p>
                <a:r>
                  <a:rPr lang="en-US" dirty="0"/>
                  <a:t>LASSO &amp; Ridge both penalize coefficients towards 0</a:t>
                </a:r>
              </a:p>
              <a:p>
                <a:endParaRPr lang="en-US" dirty="0"/>
              </a:p>
              <a:p>
                <a14:m>
                  <m:oMath xmlns:m="http://schemas.openxmlformats.org/officeDocument/2006/math">
                    <m:r>
                      <a:rPr lang="en-US" i="1">
                        <a:latin typeface="Cambria Math" panose="02040503050406030204" pitchFamily="18" charset="0"/>
                      </a:rPr>
                      <m:t>𝜆</m:t>
                    </m:r>
                  </m:oMath>
                </a14:m>
                <a:r>
                  <a:rPr lang="en-US" dirty="0"/>
                  <a:t> controls penalization.  Big </a:t>
                </a:r>
                <a14:m>
                  <m:oMath xmlns:m="http://schemas.openxmlformats.org/officeDocument/2006/math">
                    <m:r>
                      <a:rPr lang="en-US" i="1">
                        <a:latin typeface="Cambria Math" panose="02040503050406030204" pitchFamily="18" charset="0"/>
                      </a:rPr>
                      <m:t>𝜆</m:t>
                    </m:r>
                  </m:oMath>
                </a14:m>
                <a:r>
                  <a:rPr lang="en-US" dirty="0"/>
                  <a:t> means push most coefficients towards 0.</a:t>
                </a:r>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6675439" y="1212849"/>
                <a:ext cx="5486399" cy="528760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389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Budget and Penalization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9" y="1212849"/>
                <a:ext cx="4648198" cy="5786199"/>
              </a:xfrm>
            </p:spPr>
            <p:txBody>
              <a:bodyPr/>
              <a:lstStyle/>
              <a:p>
                <a:r>
                  <a:rPr lang="en-US" dirty="0"/>
                  <a:t>𝜆 determines (inversely) “budget for coefficients”</a:t>
                </a:r>
              </a:p>
              <a:p>
                <a:endParaRPr lang="en-US" dirty="0"/>
              </a:p>
              <a:p>
                <a:r>
                  <a:rPr lang="en-US" dirty="0"/>
                  <a:t>“Small </a:t>
                </a:r>
                <a14:m>
                  <m:oMath xmlns:m="http://schemas.openxmlformats.org/officeDocument/2006/math">
                    <m:r>
                      <a:rPr lang="en-US" i="1">
                        <a:latin typeface="Cambria Math" panose="02040503050406030204" pitchFamily="18" charset="0"/>
                      </a:rPr>
                      <m:t>𝜆</m:t>
                    </m:r>
                  </m:oMath>
                </a14:m>
                <a:r>
                  <a:rPr lang="en-US" dirty="0"/>
                  <a:t>” = “Big budget” (close to OLS)</a:t>
                </a:r>
              </a:p>
              <a:p>
                <a:endParaRPr lang="en-US" dirty="0"/>
              </a:p>
              <a:p>
                <a:r>
                  <a:rPr lang="en-US" dirty="0"/>
                  <a:t>Penalty form affects shape (trade-off between </a:t>
                </a:r>
                <a:r>
                  <a:rPr lang="en-US" dirty="0" err="1"/>
                  <a:t>params</a:t>
                </a:r>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9" y="1212849"/>
                <a:ext cx="4648198" cy="5786199"/>
              </a:xfrm>
              <a:blipFill>
                <a:blip r:embed="rId2"/>
                <a:stretch>
                  <a:fillRect/>
                </a:stretch>
              </a:blipFill>
            </p:spPr>
            <p:txBody>
              <a:bodyPr/>
              <a:lstStyle/>
              <a:p>
                <a:r>
                  <a:rPr lang="en-US">
                    <a:noFill/>
                  </a:rPr>
                  <a:t> </a:t>
                </a:r>
              </a:p>
            </p:txBody>
          </p:sp>
        </mc:Fallback>
      </mc:AlternateContent>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908" y="1211262"/>
            <a:ext cx="7688729" cy="5514140"/>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Ridge</a:t>
            </a:r>
          </a:p>
        </p:txBody>
      </p:sp>
    </p:spTree>
    <p:extLst>
      <p:ext uri="{BB962C8B-B14F-4D97-AF65-F5344CB8AC3E}">
        <p14:creationId xmlns:p14="http://schemas.microsoft.com/office/powerpoint/2010/main" val="411712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Penalization and Bias</a:t>
            </a:r>
          </a:p>
        </p:txBody>
      </p:sp>
      <p:sp>
        <p:nvSpPr>
          <p:cNvPr id="3" name="Text Placeholder 2"/>
          <p:cNvSpPr>
            <a:spLocks noGrp="1"/>
          </p:cNvSpPr>
          <p:nvPr>
            <p:ph type="body" sz="quarter" idx="10"/>
          </p:nvPr>
        </p:nvSpPr>
        <p:spPr>
          <a:xfrm>
            <a:off x="274639" y="1212849"/>
            <a:ext cx="4648198" cy="3982629"/>
          </a:xfrm>
        </p:spPr>
        <p:txBody>
          <a:bodyPr/>
          <a:lstStyle/>
          <a:p>
            <a:r>
              <a:rPr lang="en-US" dirty="0"/>
              <a:t>Ridge will smoothly make coefficients small</a:t>
            </a:r>
          </a:p>
          <a:p>
            <a:endParaRPr lang="en-US" dirty="0"/>
          </a:p>
          <a:p>
            <a:r>
              <a:rPr lang="en-US" dirty="0"/>
              <a:t>LASSO will push many coefficients to 0 (“model selection”)</a:t>
            </a:r>
          </a:p>
        </p:txBody>
      </p:sp>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2"/>
          <a:stretch>
            <a:fillRect/>
          </a:stretch>
        </p:blipFill>
        <p:spPr>
          <a:xfrm>
            <a:off x="4777908" y="1211263"/>
            <a:ext cx="7688729" cy="5514138"/>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Ridge</a:t>
            </a:r>
          </a:p>
        </p:txBody>
      </p:sp>
    </p:spTree>
    <p:extLst>
      <p:ext uri="{BB962C8B-B14F-4D97-AF65-F5344CB8AC3E}">
        <p14:creationId xmlns:p14="http://schemas.microsoft.com/office/powerpoint/2010/main" val="2875433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50"/>
                <a:ext cx="11887200" cy="5016758"/>
              </a:xfrm>
            </p:spPr>
            <p:txBody>
              <a:bodyPr/>
              <a:lstStyle/>
              <a:p>
                <a:r>
                  <a:rPr lang="en-US" dirty="0"/>
                  <a:t>ML models are very flexible. Try to fit all patterns</a:t>
                </a:r>
              </a:p>
              <a:p>
                <a:r>
                  <a:rPr lang="en-US" dirty="0"/>
                  <a:t>Great when learning the main relationships</a:t>
                </a:r>
              </a:p>
              <a:p>
                <a:r>
                  <a:rPr lang="en-US" dirty="0"/>
                  <a:t>Can go too far and fit minor quirks in the data</a:t>
                </a:r>
              </a:p>
              <a:p>
                <a:pPr lvl="1"/>
                <a:r>
                  <a:rPr lang="en-US" dirty="0"/>
                  <a:t>Always some “noise” in a particular sample.</a:t>
                </a:r>
              </a:p>
              <a:p>
                <a:pPr lvl="1"/>
                <a:r>
                  <a:rPr lang="en-US" dirty="0"/>
                  <a:t>World changes so many small things in the past won’t generalize to the future.</a:t>
                </a:r>
              </a:p>
              <a:p>
                <a:r>
                  <a:rPr lang="en-US" dirty="0"/>
                  <a:t>Overfitting makes model perform worse on new data (out-of-sample).</a:t>
                </a:r>
              </a:p>
              <a:p>
                <a:r>
                  <a:rPr lang="en-US" dirty="0"/>
                  <a:t>We want just the “right” amount of flexibility. </a:t>
                </a:r>
              </a:p>
              <a:p>
                <a:pPr lvl="1"/>
                <a:r>
                  <a:rPr lang="en-US" dirty="0"/>
                  <a:t>For linear models this is controlled by </a:t>
                </a:r>
                <a14:m>
                  <m:oMath xmlns:m="http://schemas.openxmlformats.org/officeDocument/2006/math">
                    <m:r>
                      <a:rPr lang="en-US" i="1">
                        <a:latin typeface="Cambria Math" panose="02040503050406030204" pitchFamily="18" charset="0"/>
                      </a:rPr>
                      <m:t>𝜆</m:t>
                    </m:r>
                  </m:oMath>
                </a14:m>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11887200" cy="5016758"/>
              </a:xfrm>
              <a:blipFill>
                <a:blip r:embed="rId2"/>
                <a:stretch>
                  <a:fillRect l="-51" b="-365"/>
                </a:stretch>
              </a:blipFill>
            </p:spPr>
            <p:txBody>
              <a:bodyPr/>
              <a:lstStyle/>
              <a:p>
                <a:r>
                  <a:rPr lang="en-US">
                    <a:noFill/>
                  </a:rPr>
                  <a:t> </a:t>
                </a:r>
              </a:p>
            </p:txBody>
          </p:sp>
        </mc:Fallback>
      </mc:AlternateContent>
    </p:spTree>
    <p:extLst>
      <p:ext uri="{BB962C8B-B14F-4D97-AF65-F5344CB8AC3E}">
        <p14:creationId xmlns:p14="http://schemas.microsoft.com/office/powerpoint/2010/main" val="1449079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Prediction Error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7" y="1212850"/>
                <a:ext cx="12115799" cy="4763740"/>
              </a:xfrm>
            </p:spPr>
            <p:txBody>
              <a:bodyPr/>
              <a:lstStyle/>
              <a:p>
                <a:r>
                  <a:rPr lang="en-US" dirty="0"/>
                  <a:t>Quantify overfitting. Estimate prediction error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𝐸𝑟𝑟𝑜𝑟</m:t>
                        </m:r>
                      </m:e>
                    </m:acc>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oMath>
                </a14:m>
                <a:r>
                  <a:rPr lang="en-US" dirty="0"/>
                  <a:t> </a:t>
                </a:r>
              </a:p>
              <a:p>
                <a:endParaRPr lang="en-US" b="1" i="1" dirty="0"/>
              </a:p>
              <a:p>
                <a:r>
                  <a:rPr lang="en-US" b="1" i="1" dirty="0"/>
                  <a:t>k</a:t>
                </a:r>
                <a:r>
                  <a:rPr lang="en-US" b="1" dirty="0"/>
                  <a:t>-fold Cross-Validation:</a:t>
                </a:r>
                <a:endParaRPr lang="en-US" dirty="0"/>
              </a:p>
              <a:p>
                <a:pPr marL="457200" indent="-457200">
                  <a:buFont typeface="Arial" panose="020B0604020202020204" pitchFamily="34" charset="0"/>
                  <a:buChar char="•"/>
                </a:pPr>
                <a:r>
                  <a:rPr lang="en-US" sz="3200" dirty="0"/>
                  <a:t>Split data randomly into </a:t>
                </a:r>
                <a:r>
                  <a:rPr lang="en-US" sz="3200" i="1" dirty="0"/>
                  <a:t>k</a:t>
                </a:r>
                <a:r>
                  <a:rPr lang="en-US" sz="3200" dirty="0"/>
                  <a:t> portion (e.g., 5 or 10)</a:t>
                </a:r>
              </a:p>
              <a:p>
                <a:pPr marL="457200" indent="-457200">
                  <a:buFont typeface="Arial" panose="020B0604020202020204" pitchFamily="34" charset="0"/>
                  <a:buChar char="•"/>
                </a:pPr>
                <a:r>
                  <a:rPr lang="en-US" sz="3200" dirty="0"/>
                  <a:t>For each </a:t>
                </a:r>
                <a:r>
                  <a:rPr lang="en-US" sz="3200" i="1" dirty="0"/>
                  <a:t>s</a:t>
                </a:r>
                <a:r>
                  <a:rPr lang="en-US" sz="3200" dirty="0"/>
                  <a:t> in {1,…,</a:t>
                </a:r>
                <a:r>
                  <a:rPr lang="en-US" sz="3200" i="1" dirty="0"/>
                  <a:t>k</a:t>
                </a:r>
                <a:r>
                  <a:rPr lang="en-US" sz="3200" dirty="0"/>
                  <a:t>}:</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Train model on all but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(most of the data)</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Use trained model to calculate error on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Call that </a:t>
                </a:r>
                <a14:m>
                  <m:oMath xmlns:m="http://schemas.openxmlformats.org/officeDocument/2006/math">
                    <m:r>
                      <a:rPr lang="en-US" sz="2800">
                        <a:gradFill>
                          <a:gsLst>
                            <a:gs pos="1250">
                              <a:schemeClr val="tx2"/>
                            </a:gs>
                            <a:gs pos="99000">
                              <a:schemeClr val="tx2"/>
                            </a:gs>
                          </a:gsLst>
                          <a:lin ang="5400000" scaled="0"/>
                        </a:gradFill>
                        <a:latin typeface="Cambria Math" panose="02040503050406030204" pitchFamily="18" charset="0"/>
                      </a:rPr>
                      <m:t>𝐸𝑟𝑟𝑜𝑟</m:t>
                    </m:r>
                    <m:r>
                      <a:rPr lang="en-US" sz="2800">
                        <a:gradFill>
                          <a:gsLst>
                            <a:gs pos="1250">
                              <a:schemeClr val="tx2"/>
                            </a:gs>
                            <a:gs pos="99000">
                              <a:schemeClr val="tx2"/>
                            </a:gs>
                          </a:gsLst>
                          <a:lin ang="5400000" scaled="0"/>
                        </a:gradFill>
                        <a:latin typeface="Cambria Math" panose="02040503050406030204" pitchFamily="18" charset="0"/>
                      </a:rPr>
                      <m:t>(</m:t>
                    </m:r>
                    <m:r>
                      <a:rPr lang="en-US" sz="2800">
                        <a:gradFill>
                          <a:gsLst>
                            <a:gs pos="1250">
                              <a:schemeClr val="tx2"/>
                            </a:gs>
                            <a:gs pos="99000">
                              <a:schemeClr val="tx2"/>
                            </a:gs>
                          </a:gsLst>
                          <a:lin ang="5400000" scaled="0"/>
                        </a:gradFill>
                        <a:latin typeface="Cambria Math" panose="02040503050406030204" pitchFamily="18" charset="0"/>
                      </a:rPr>
                      <m:t>𝜆</m:t>
                    </m:r>
                    <m:r>
                      <a:rPr lang="en-US" sz="2800">
                        <a:gradFill>
                          <a:gsLst>
                            <a:gs pos="1250">
                              <a:schemeClr val="tx2"/>
                            </a:gs>
                            <a:gs pos="99000">
                              <a:schemeClr val="tx2"/>
                            </a:gs>
                          </a:gsLst>
                          <a:lin ang="5400000" scaled="0"/>
                        </a:gradFill>
                        <a:latin typeface="Cambria Math" panose="02040503050406030204" pitchFamily="18" charset="0"/>
                      </a:rPr>
                      <m:t>,</m:t>
                    </m:r>
                    <m:r>
                      <m:rPr>
                        <m:sty m:val="p"/>
                      </m:rPr>
                      <a:rPr lang="en-US" sz="2800" b="0" i="0" smtClean="0">
                        <a:gradFill>
                          <a:gsLst>
                            <a:gs pos="1250">
                              <a:schemeClr val="tx2"/>
                            </a:gs>
                            <a:gs pos="99000">
                              <a:schemeClr val="tx2"/>
                            </a:gs>
                          </a:gsLst>
                          <a:lin ang="5400000" scaled="0"/>
                        </a:gradFill>
                        <a:latin typeface="Cambria Math" panose="02040503050406030204" pitchFamily="18" charset="0"/>
                      </a:rPr>
                      <m:t>s</m:t>
                    </m:r>
                    <m:r>
                      <a:rPr lang="en-US" sz="2800">
                        <a:gradFill>
                          <a:gsLst>
                            <a:gs pos="1250">
                              <a:schemeClr val="tx2"/>
                            </a:gs>
                            <a:gs pos="99000">
                              <a:schemeClr val="tx2"/>
                            </a:gs>
                          </a:gsLst>
                          <a:lin ang="5400000" scaled="0"/>
                        </a:gradFill>
                        <a:latin typeface="Cambria Math" panose="02040503050406030204" pitchFamily="18" charset="0"/>
                      </a:rPr>
                      <m:t>)</m:t>
                    </m:r>
                  </m:oMath>
                </a14:m>
                <a:endParaRPr lang="en-US" sz="2800" dirty="0">
                  <a:gradFill>
                    <a:gsLst>
                      <a:gs pos="1250">
                        <a:schemeClr val="tx2"/>
                      </a:gs>
                      <a:gs pos="99000">
                        <a:schemeClr val="tx2"/>
                      </a:gs>
                    </a:gsLst>
                    <a:lin ang="5400000" scaled="0"/>
                  </a:gradFill>
                  <a:latin typeface="+mj-lt"/>
                </a:endParaRPr>
              </a:p>
              <a:p>
                <a:pPr marL="457200" indent="-457200">
                  <a:buFont typeface="Arial" panose="020B0604020202020204" pitchFamily="34" charset="0"/>
                  <a:buChar char="•"/>
                </a:pPr>
                <a:r>
                  <a:rPr lang="en-US" sz="3200" dirty="0"/>
                  <a:t>Then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𝐸𝑟𝑟𝑜𝑟</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m:t>
                    </m:r>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𝑘</m:t>
                            </m:r>
                          </m:den>
                        </m:f>
                      </m:e>
                    </m:box>
                    <m:nary>
                      <m:naryPr>
                        <m:chr m:val="∑"/>
                        <m:limLoc m:val="subSup"/>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𝑠</m:t>
                        </m:r>
                      </m:sub>
                      <m:sup/>
                      <m:e>
                        <m:r>
                          <a:rPr lang="en-US" sz="3200" i="1">
                            <a:latin typeface="Cambria Math" panose="02040503050406030204" pitchFamily="18" charset="0"/>
                          </a:rPr>
                          <m:t>𝐸𝑟𝑟𝑜𝑟</m:t>
                        </m:r>
                        <m:r>
                          <a:rPr lang="en-US" sz="3200" i="1">
                            <a:latin typeface="Cambria Math" panose="02040503050406030204" pitchFamily="18" charset="0"/>
                          </a:rPr>
                          <m:t>(</m:t>
                        </m:r>
                        <m:r>
                          <a:rPr lang="en-US" sz="3200" i="1">
                            <a:latin typeface="Cambria Math" panose="02040503050406030204" pitchFamily="18" charset="0"/>
                          </a:rPr>
                          <m:t>𝜆</m:t>
                        </m:r>
                        <m:r>
                          <a:rPr lang="en-US" sz="3200" i="1">
                            <a:latin typeface="Cambria Math" panose="02040503050406030204" pitchFamily="18" charset="0"/>
                          </a:rPr>
                          <m:t>,</m:t>
                        </m:r>
                        <m:r>
                          <a:rPr lang="en-US" sz="3200" b="0" i="1" smtClean="0">
                            <a:latin typeface="Cambria Math" panose="02040503050406030204" pitchFamily="18" charset="0"/>
                          </a:rPr>
                          <m:t>𝑠</m:t>
                        </m:r>
                        <m:r>
                          <a:rPr lang="en-US" sz="3200" i="1">
                            <a:latin typeface="Cambria Math" panose="02040503050406030204" pitchFamily="18" charset="0"/>
                          </a:rPr>
                          <m:t>)</m:t>
                        </m:r>
                      </m:e>
                    </m:nary>
                  </m:oMath>
                </a14:m>
                <a:endParaRPr lang="en-US" sz="32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7" y="1212850"/>
                <a:ext cx="12115799" cy="476374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9881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Solution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50"/>
                <a:ext cx="11887200" cy="1292662"/>
              </a:xfrm>
            </p:spPr>
            <p:txBody>
              <a:bodyPr/>
              <a:lstStyle/>
              <a:p>
                <a:r>
                  <a:rPr lang="en-US" dirty="0"/>
                  <a:t>Pick </a:t>
                </a:r>
                <a14:m>
                  <m:oMath xmlns:m="http://schemas.openxmlformats.org/officeDocument/2006/math">
                    <m:r>
                      <a:rPr lang="en-US" i="1">
                        <a:latin typeface="Cambria Math" panose="02040503050406030204" pitchFamily="18" charset="0"/>
                      </a:rPr>
                      <m:t>𝜆</m:t>
                    </m:r>
                  </m:oMath>
                </a14:m>
                <a:r>
                  <a:rPr lang="en-US" dirty="0"/>
                  <a:t> to minimize out of sample error as given by </a:t>
                </a:r>
                <a14:m>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11887200" cy="1292662"/>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2971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ML Models</a:t>
            </a:r>
          </a:p>
        </p:txBody>
      </p:sp>
      <p:sp>
        <p:nvSpPr>
          <p:cNvPr id="3" name="Text Placeholder 2"/>
          <p:cNvSpPr>
            <a:spLocks noGrp="1"/>
          </p:cNvSpPr>
          <p:nvPr>
            <p:ph type="body" sz="quarter" idx="10"/>
          </p:nvPr>
        </p:nvSpPr>
        <p:spPr>
          <a:xfrm>
            <a:off x="274638" y="1212850"/>
            <a:ext cx="11887200" cy="3447098"/>
          </a:xfrm>
        </p:spPr>
        <p:txBody>
          <a:bodyPr/>
          <a:lstStyle/>
          <a:p>
            <a:r>
              <a:rPr lang="en-US" dirty="0"/>
              <a:t>Lots of different methods</a:t>
            </a:r>
          </a:p>
          <a:p>
            <a:pPr lvl="1"/>
            <a:r>
              <a:rPr lang="en-US" dirty="0"/>
              <a:t>LASSO, Artificial Neural Nets, Support Vector Machines, Trees</a:t>
            </a:r>
          </a:p>
          <a:p>
            <a:r>
              <a:rPr lang="en-US" dirty="0"/>
              <a:t>Which do a good job (predictively) in my domain?</a:t>
            </a:r>
          </a:p>
          <a:p>
            <a:r>
              <a:rPr lang="en-US" dirty="0"/>
              <a:t>Do I need interpretable features?</a:t>
            </a:r>
          </a:p>
          <a:p>
            <a:pPr lvl="1"/>
            <a:r>
              <a:rPr lang="en-US" dirty="0"/>
              <a:t>More interpretable: LASSO, Ridge regression</a:t>
            </a:r>
          </a:p>
          <a:p>
            <a:pPr lvl="1"/>
            <a:r>
              <a:rPr lang="en-US" dirty="0"/>
              <a:t>Less interpretable (“black box”): Neural Nets</a:t>
            </a:r>
          </a:p>
          <a:p>
            <a:pPr lvl="1"/>
            <a:r>
              <a:rPr lang="en-US" dirty="0"/>
              <a:t>The Pricing Engine has parts where both can be used.</a:t>
            </a:r>
          </a:p>
        </p:txBody>
      </p:sp>
    </p:spTree>
    <p:extLst>
      <p:ext uri="{BB962C8B-B14F-4D97-AF65-F5344CB8AC3E}">
        <p14:creationId xmlns:p14="http://schemas.microsoft.com/office/powerpoint/2010/main" val="1776088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versus Prediction</a:t>
            </a:r>
          </a:p>
        </p:txBody>
      </p:sp>
      <p:sp>
        <p:nvSpPr>
          <p:cNvPr id="3" name="Text Placeholder 2"/>
          <p:cNvSpPr>
            <a:spLocks noGrp="1"/>
          </p:cNvSpPr>
          <p:nvPr>
            <p:ph type="body" sz="quarter" idx="10"/>
          </p:nvPr>
        </p:nvSpPr>
        <p:spPr>
          <a:xfrm>
            <a:off x="276683" y="987071"/>
            <a:ext cx="11669894" cy="1680460"/>
          </a:xfrm>
        </p:spPr>
        <p:txBody>
          <a:bodyPr/>
          <a:lstStyle/>
          <a:p>
            <a:endParaRPr lang="en-US" sz="2000" dirty="0">
              <a:solidFill>
                <a:schemeClr val="tx1"/>
              </a:solidFill>
              <a:latin typeface="+mn-lt"/>
            </a:endParaRPr>
          </a:p>
          <a:p>
            <a:endParaRPr lang="en-US" sz="3600" dirty="0">
              <a:solidFill>
                <a:schemeClr val="tx1"/>
              </a:solidFill>
            </a:endParaRPr>
          </a:p>
          <a:p>
            <a:endParaRPr lang="en-US" sz="3600" dirty="0">
              <a:solidFill>
                <a:schemeClr val="tx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676315709"/>
              </p:ext>
            </p:extLst>
          </p:nvPr>
        </p:nvGraphicFramePr>
        <p:xfrm>
          <a:off x="1734995" y="1827301"/>
          <a:ext cx="9435512" cy="1483360"/>
        </p:xfrm>
        <a:graphic>
          <a:graphicData uri="http://schemas.openxmlformats.org/drawingml/2006/table">
            <a:tbl>
              <a:tblPr firstRow="1" bandRow="1">
                <a:tableStyleId>{0E3FDE45-AF77-4B5C-9715-49D594BDF05E}</a:tableStyleId>
              </a:tblPr>
              <a:tblGrid>
                <a:gridCol w="1543664">
                  <a:extLst>
                    <a:ext uri="{9D8B030D-6E8A-4147-A177-3AD203B41FA5}">
                      <a16:colId xmlns:a16="http://schemas.microsoft.com/office/drawing/2014/main" val="3737417118"/>
                    </a:ext>
                  </a:extLst>
                </a:gridCol>
                <a:gridCol w="1425146">
                  <a:extLst>
                    <a:ext uri="{9D8B030D-6E8A-4147-A177-3AD203B41FA5}">
                      <a16:colId xmlns:a16="http://schemas.microsoft.com/office/drawing/2014/main" val="4165007199"/>
                    </a:ext>
                  </a:extLst>
                </a:gridCol>
                <a:gridCol w="3591698">
                  <a:extLst>
                    <a:ext uri="{9D8B030D-6E8A-4147-A177-3AD203B41FA5}">
                      <a16:colId xmlns:a16="http://schemas.microsoft.com/office/drawing/2014/main" val="632882647"/>
                    </a:ext>
                  </a:extLst>
                </a:gridCol>
                <a:gridCol w="2875004">
                  <a:extLst>
                    <a:ext uri="{9D8B030D-6E8A-4147-A177-3AD203B41FA5}">
                      <a16:colId xmlns:a16="http://schemas.microsoft.com/office/drawing/2014/main" val="585776427"/>
                    </a:ext>
                  </a:extLst>
                </a:gridCol>
              </a:tblGrid>
              <a:tr h="370840">
                <a:tc>
                  <a:txBody>
                    <a:bodyPr/>
                    <a:lstStyle/>
                    <a:p>
                      <a:endParaRPr lang="en-US" dirty="0"/>
                    </a:p>
                  </a:txBody>
                  <a:tcPr/>
                </a:tc>
                <a:tc>
                  <a:txBody>
                    <a:bodyPr/>
                    <a:lstStyle/>
                    <a:p>
                      <a:pPr algn="ctr"/>
                      <a:endParaRPr lang="en-US" dirty="0"/>
                    </a:p>
                  </a:txBody>
                  <a:tcPr/>
                </a:tc>
                <a:tc gridSpan="2">
                  <a:txBody>
                    <a:bodyPr/>
                    <a:lstStyle/>
                    <a:p>
                      <a:pPr algn="ctr"/>
                      <a:r>
                        <a:rPr lang="en-US" b="0" dirty="0"/>
                        <a:t>Sample</a:t>
                      </a:r>
                    </a:p>
                  </a:txBody>
                  <a:tcPr/>
                </a:tc>
                <a:tc hMerge="1">
                  <a:txBody>
                    <a:bodyPr/>
                    <a:lstStyle/>
                    <a:p>
                      <a:endParaRPr lang="en-US" dirty="0"/>
                    </a:p>
                  </a:txBody>
                  <a:tcPr/>
                </a:tc>
                <a:extLst>
                  <a:ext uri="{0D108BD9-81ED-4DB2-BD59-A6C34878D82A}">
                    <a16:rowId xmlns:a16="http://schemas.microsoft.com/office/drawing/2014/main" val="150238640"/>
                  </a:ext>
                </a:extLst>
              </a:tr>
              <a:tr h="370840">
                <a:tc>
                  <a:txBody>
                    <a:bodyPr/>
                    <a:lstStyle/>
                    <a:p>
                      <a:endParaRPr lang="en-US"/>
                    </a:p>
                  </a:txBody>
                  <a:tcPr/>
                </a:tc>
                <a:tc>
                  <a:txBody>
                    <a:bodyPr/>
                    <a:lstStyle/>
                    <a:p>
                      <a:pPr algn="ctr"/>
                      <a:endParaRPr lang="en-US" dirty="0"/>
                    </a:p>
                  </a:txBody>
                  <a:tcPr/>
                </a:tc>
                <a:tc>
                  <a:txBody>
                    <a:bodyPr/>
                    <a:lstStyle/>
                    <a:p>
                      <a:pPr algn="ctr"/>
                      <a:r>
                        <a:rPr lang="en-US" dirty="0"/>
                        <a:t>In (Inference</a:t>
                      </a:r>
                      <a:r>
                        <a:rPr lang="en-US" baseline="0" dirty="0"/>
                        <a:t> &amp; Research Design)</a:t>
                      </a:r>
                      <a:endParaRPr lang="en-US" dirty="0"/>
                    </a:p>
                  </a:txBody>
                  <a:tcPr/>
                </a:tc>
                <a:tc>
                  <a:txBody>
                    <a:bodyPr/>
                    <a:lstStyle/>
                    <a:p>
                      <a:pPr algn="ctr"/>
                      <a:r>
                        <a:rPr lang="en-US" dirty="0"/>
                        <a:t>Out (prediction)</a:t>
                      </a:r>
                    </a:p>
                  </a:txBody>
                  <a:tcPr/>
                </a:tc>
                <a:extLst>
                  <a:ext uri="{0D108BD9-81ED-4DB2-BD59-A6C34878D82A}">
                    <a16:rowId xmlns:a16="http://schemas.microsoft.com/office/drawing/2014/main" val="2161129920"/>
                  </a:ext>
                </a:extLst>
              </a:tr>
              <a:tr h="370840">
                <a:tc rowSpan="2">
                  <a:txBody>
                    <a:bodyPr/>
                    <a:lstStyle/>
                    <a:p>
                      <a:pPr algn="ctr"/>
                      <a:r>
                        <a:rPr lang="en-US" dirty="0"/>
                        <a:t>Penalty</a:t>
                      </a:r>
                    </a:p>
                  </a:txBody>
                  <a:tcPr anchor="ctr"/>
                </a:tc>
                <a:tc>
                  <a:txBody>
                    <a:bodyPr/>
                    <a:lstStyle/>
                    <a:p>
                      <a:pPr algn="ctr"/>
                      <a:r>
                        <a:rPr lang="en-US" dirty="0"/>
                        <a:t>L1 Norm</a:t>
                      </a:r>
                    </a:p>
                  </a:txBody>
                  <a:tcPr/>
                </a:tc>
                <a:tc>
                  <a:txBody>
                    <a:bodyPr/>
                    <a:lstStyle/>
                    <a:p>
                      <a:pPr algn="ctr"/>
                      <a:r>
                        <a:rPr lang="en-US" dirty="0"/>
                        <a:t>Down weights Outliers</a:t>
                      </a:r>
                    </a:p>
                  </a:txBody>
                  <a:tcPr/>
                </a:tc>
                <a:tc>
                  <a:txBody>
                    <a:bodyPr/>
                    <a:lstStyle/>
                    <a:p>
                      <a:pPr algn="ctr"/>
                      <a:r>
                        <a:rPr lang="en-US" dirty="0"/>
                        <a:t>LASSO Cross</a:t>
                      </a:r>
                      <a:r>
                        <a:rPr lang="en-US" baseline="0" dirty="0"/>
                        <a:t> Validation</a:t>
                      </a:r>
                      <a:endParaRPr lang="en-US" dirty="0"/>
                    </a:p>
                  </a:txBody>
                  <a:tcPr/>
                </a:tc>
                <a:extLst>
                  <a:ext uri="{0D108BD9-81ED-4DB2-BD59-A6C34878D82A}">
                    <a16:rowId xmlns:a16="http://schemas.microsoft.com/office/drawing/2014/main" val="2782672432"/>
                  </a:ext>
                </a:extLst>
              </a:tr>
              <a:tr h="370840">
                <a:tc vMerge="1">
                  <a:txBody>
                    <a:bodyPr/>
                    <a:lstStyle/>
                    <a:p>
                      <a:endParaRPr lang="en-US" dirty="0"/>
                    </a:p>
                  </a:txBody>
                  <a:tcPr/>
                </a:tc>
                <a:tc>
                  <a:txBody>
                    <a:bodyPr/>
                    <a:lstStyle/>
                    <a:p>
                      <a:pPr algn="ctr"/>
                      <a:r>
                        <a:rPr lang="en-US" dirty="0"/>
                        <a:t>L2 Norm</a:t>
                      </a:r>
                    </a:p>
                  </a:txBody>
                  <a:tcPr/>
                </a:tc>
                <a:tc>
                  <a:txBody>
                    <a:bodyPr/>
                    <a:lstStyle/>
                    <a:p>
                      <a:pPr algn="ctr"/>
                      <a:r>
                        <a:rPr lang="en-US" dirty="0"/>
                        <a:t>OLS Estimation</a:t>
                      </a:r>
                    </a:p>
                  </a:txBody>
                  <a:tcPr/>
                </a:tc>
                <a:tc>
                  <a:txBody>
                    <a:bodyPr/>
                    <a:lstStyle/>
                    <a:p>
                      <a:pPr algn="ctr"/>
                      <a:r>
                        <a:rPr lang="en-US" dirty="0"/>
                        <a:t>Ridge Cross Validation</a:t>
                      </a:r>
                    </a:p>
                  </a:txBody>
                  <a:tcPr/>
                </a:tc>
                <a:extLst>
                  <a:ext uri="{0D108BD9-81ED-4DB2-BD59-A6C34878D82A}">
                    <a16:rowId xmlns:a16="http://schemas.microsoft.com/office/drawing/2014/main" val="803459810"/>
                  </a:ext>
                </a:extLst>
              </a:tr>
            </a:tbl>
          </a:graphicData>
        </a:graphic>
      </p:graphicFrame>
    </p:spTree>
    <p:extLst>
      <p:ext uri="{BB962C8B-B14F-4D97-AF65-F5344CB8AC3E}">
        <p14:creationId xmlns:p14="http://schemas.microsoft.com/office/powerpoint/2010/main" val="7145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intuitively?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728605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Assume </a:t>
                </a:r>
                <a14:m>
                  <m:oMath xmlns:m="http://schemas.openxmlformats.org/officeDocument/2006/math">
                    <m:r>
                      <a:rPr lang="en-US" sz="2856" i="1" dirty="0">
                        <a:latin typeface="Cambria Math" panose="02040503050406030204" pitchFamily="18" charset="0"/>
                      </a:rPr>
                      <m:t>𝛼</m:t>
                    </m:r>
                    <m:r>
                      <a:rPr lang="en-US" sz="2856" i="1" dirty="0">
                        <a:latin typeface="Cambria Math" panose="02040503050406030204" pitchFamily="18" charset="0"/>
                      </a:rPr>
                      <m:t>=0</m:t>
                    </m:r>
                  </m:oMath>
                </a14:m>
                <a:r>
                  <a:rPr lang="en-US" sz="2856" i="1" dirty="0">
                    <a:latin typeface="+mj-lt"/>
                  </a:rPr>
                  <a:t> </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sz="2856" i="1">
                              <a:latin typeface="Cambria Math" panose="02040503050406030204" pitchFamily="18" charset="0"/>
                            </a:rPr>
                          </m:ctrlPr>
                        </m:sSupPr>
                        <m:e>
                          <m:r>
                            <m:rPr>
                              <m:sty m:val="p"/>
                            </m:rPr>
                            <a:rPr lang="en-US" sz="2856">
                              <a:latin typeface="Cambria Math" panose="02040503050406030204" pitchFamily="18" charset="0"/>
                            </a:rPr>
                            <m:t>mi</m:t>
                          </m:r>
                          <m:sSub>
                            <m:sSubPr>
                              <m:ctrlPr>
                                <a:rPr lang="en-US" sz="2856" i="1">
                                  <a:latin typeface="Cambria Math" panose="02040503050406030204" pitchFamily="18" charset="0"/>
                                </a:rPr>
                              </m:ctrlPr>
                            </m:sSubPr>
                            <m:e>
                              <m:r>
                                <m:rPr>
                                  <m:sty m:val="p"/>
                                </m:rPr>
                                <a:rPr lang="en-US" sz="2856">
                                  <a:latin typeface="Cambria Math" panose="02040503050406030204" pitchFamily="18" charset="0"/>
                                </a:rPr>
                                <m:t>n</m:t>
                              </m:r>
                            </m:e>
                            <m:sub>
                              <m:d>
                                <m:dPr>
                                  <m:begChr m:val="{"/>
                                  <m:endChr m:val="}"/>
                                  <m:ctrlPr>
                                    <a:rPr lang="en-US" sz="2856" i="1">
                                      <a:latin typeface="Cambria Math" panose="02040503050406030204" pitchFamily="18" charset="0"/>
                                    </a:rPr>
                                  </m:ctrlPr>
                                </m:dPr>
                                <m:e>
                                  <m:r>
                                    <m:rPr>
                                      <m:sty m:val="p"/>
                                    </m:rPr>
                                    <a:rPr lang="en-US" sz="2856">
                                      <a:latin typeface="Cambria Math" panose="02040503050406030204" pitchFamily="18" charset="0"/>
                                    </a:rPr>
                                    <m:t>β</m:t>
                                  </m:r>
                                </m:e>
                              </m:d>
                            </m:sub>
                          </m:sSub>
                          <m:r>
                            <a:rPr lang="en-US" sz="2856">
                              <a:latin typeface="Cambria Math" panose="02040503050406030204" pitchFamily="18" charset="0"/>
                            </a:rPr>
                            <m:t> </m:t>
                          </m:r>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latin typeface="Cambria Math" panose="02040503050406030204" pitchFamily="18" charset="0"/>
                                    </a:rPr>
                                  </m:ctrlPr>
                                </m:accPr>
                                <m:e>
                                  <m:r>
                                    <m:rPr>
                                      <m:sty m:val="p"/>
                                    </m:rPr>
                                    <a:rPr lang="en-US" sz="2856">
                                      <a:latin typeface="Cambria Math" panose="02040503050406030204" pitchFamily="18" charset="0"/>
                                    </a:rPr>
                                    <m:t>y</m:t>
                                  </m:r>
                                </m:e>
                              </m:acc>
                            </m:e>
                          </m:d>
                        </m:e>
                        <m:sup>
                          <m:r>
                            <a:rPr lang="en-US" sz="2856">
                              <a:latin typeface="Cambria Math" panose="02040503050406030204" pitchFamily="18" charset="0"/>
                            </a:rPr>
                            <m:t>2</m:t>
                          </m:r>
                        </m:sup>
                      </m:sSup>
                      <m:r>
                        <a:rPr lang="en-US" sz="2856">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e>
                          </m:d>
                        </m:e>
                        <m:sup>
                          <m:r>
                            <a:rPr lang="en-US" sz="2856" i="1">
                              <a:latin typeface="Cambria Math" panose="02040503050406030204" pitchFamily="18" charset="0"/>
                            </a:rPr>
                            <m:t>2</m:t>
                          </m:r>
                        </m:sup>
                      </m:sSup>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a:latin typeface="Cambria Math" panose="02040503050406030204" pitchFamily="18" charset="0"/>
                        </a:rPr>
                        <m:t>=</m:t>
                      </m:r>
                      <m:sSup>
                        <m:sSupPr>
                          <m:ctrlPr>
                            <a:rPr lang="en-US" sz="2856" i="1">
                              <a:latin typeface="Cambria Math" panose="02040503050406030204" pitchFamily="18" charset="0"/>
                            </a:rPr>
                          </m:ctrlPr>
                        </m:sSupPr>
                        <m:e>
                          <m:r>
                            <m:rPr>
                              <m:sty m:val="p"/>
                            </m:rPr>
                            <a:rPr lang="en-US" sz="2856">
                              <a:latin typeface="Cambria Math" panose="02040503050406030204" pitchFamily="18" charset="0"/>
                            </a:rPr>
                            <m:t>y</m:t>
                          </m:r>
                        </m:e>
                        <m:sup>
                          <m:r>
                            <a:rPr lang="en-US" sz="2856">
                              <a:latin typeface="Cambria Math" panose="02040503050406030204" pitchFamily="18" charset="0"/>
                            </a:rPr>
                            <m:t>2</m:t>
                          </m:r>
                        </m:sup>
                      </m:sSup>
                      <m:r>
                        <a:rPr lang="en-US" sz="2856">
                          <a:latin typeface="Cambria Math" panose="02040503050406030204" pitchFamily="18" charset="0"/>
                        </a:rPr>
                        <m:t>−</m:t>
                      </m:r>
                      <m:r>
                        <a:rPr lang="en-US" sz="2856" i="1">
                          <a:latin typeface="Cambria Math" panose="02040503050406030204" pitchFamily="18" charset="0"/>
                        </a:rPr>
                        <m:t>2</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r>
                            <a:rPr lang="en-US" sz="2856" i="1">
                              <a:latin typeface="Cambria Math" panose="02040503050406030204" pitchFamily="18" charset="0"/>
                            </a:rPr>
                            <m:t>)</m:t>
                          </m:r>
                        </m:e>
                        <m:sup>
                          <m:r>
                            <a:rPr lang="en-US" sz="2856" i="1">
                              <a:latin typeface="Cambria Math" panose="02040503050406030204" pitchFamily="18" charset="0"/>
                            </a:rPr>
                            <m:t>2</m:t>
                          </m:r>
                        </m:sup>
                      </m:sSup>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𝐹𝑂𝐶</m:t>
                      </m:r>
                      <m:r>
                        <a:rPr lang="en-US" sz="2856" i="1">
                          <a:latin typeface="Cambria Math" panose="02040503050406030204" pitchFamily="18" charset="0"/>
                        </a:rPr>
                        <m:t>→−2</m:t>
                      </m:r>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2</m:t>
                          </m:r>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=0</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sSup>
                        <m:sSupPr>
                          <m:ctrlPr>
                            <a:rPr lang="en-US" sz="2856" i="1">
                              <a:latin typeface="Cambria Math" panose="02040503050406030204" pitchFamily="18" charset="0"/>
                            </a:rPr>
                          </m:ctrlPr>
                        </m:sSupPr>
                        <m:e>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m:t>
                      </m:r>
                      <m:r>
                        <a:rPr lang="en-US" sz="2856" i="1">
                          <a:latin typeface="Cambria Math" panose="02040503050406030204" pitchFamily="18" charset="0"/>
                        </a:rPr>
                        <m:t>𝑥𝑦</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i="1">
                              <a:latin typeface="Cambria Math" panose="02040503050406030204" pitchFamily="18" charset="0"/>
                            </a:rPr>
                            <m:t>𝑥𝑦</m:t>
                          </m:r>
                        </m:num>
                        <m:den>
                          <m:sSup>
                            <m:sSupPr>
                              <m:ctrlPr>
                                <a:rPr lang="en-US" sz="2856" i="1">
                                  <a:latin typeface="Cambria Math" panose="02040503050406030204" pitchFamily="18" charset="0"/>
                                </a:rPr>
                              </m:ctrlPr>
                            </m:sSupPr>
                            <m:e>
                              <m:r>
                                <a:rPr lang="en-US" sz="2856" i="1">
                                  <a:latin typeface="Cambria Math" panose="02040503050406030204" pitchFamily="18" charset="0"/>
                                </a:rPr>
                                <m:t>𝑥</m:t>
                              </m:r>
                            </m:e>
                            <m:sup>
                              <m:r>
                                <a:rPr lang="en-US" sz="2856" i="1">
                                  <a:latin typeface="Cambria Math" panose="02040503050406030204" pitchFamily="18" charset="0"/>
                                </a:rPr>
                                <m:t>2</m:t>
                              </m:r>
                            </m:sup>
                          </m:sSup>
                        </m:den>
                      </m:f>
                    </m:oMath>
                  </m:oMathPara>
                </a14:m>
                <a:endParaRPr lang="en-US" sz="2856" i="1" dirty="0">
                  <a:latin typeface="Cambria Math" panose="02040503050406030204" pitchFamily="18" charset="0"/>
                </a:endParaRPr>
              </a:p>
              <a:p>
                <a:pPr>
                  <a:lnSpc>
                    <a:spcPct val="90000"/>
                  </a:lnSpc>
                  <a:spcAft>
                    <a:spcPts val="600"/>
                  </a:spcAft>
                </a:pPr>
                <a:endParaRPr lang="en-US" sz="2856" i="1"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𝑋</m:t>
                              </m:r>
                            </m:e>
                          </m:d>
                        </m:e>
                        <m:sup>
                          <m:r>
                            <a:rPr lang="en-US" sz="2856" i="1">
                              <a:latin typeface="Cambria Math" panose="02040503050406030204" pitchFamily="18" charset="0"/>
                            </a:rPr>
                            <m:t>−1</m:t>
                          </m:r>
                        </m:sup>
                      </m:sSup>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𝑌</m:t>
                      </m:r>
                      <m:r>
                        <a:rPr lang="en-US" sz="2856" i="1">
                          <a:latin typeface="Cambria Math" panose="02040503050406030204" pitchFamily="18" charset="0"/>
                        </a:rPr>
                        <m:t>)</m:t>
                      </m:r>
                    </m:oMath>
                  </m:oMathPara>
                </a14:m>
                <a:endParaRPr lang="en-US" sz="2856" baseline="30000" dirty="0"/>
              </a:p>
              <a:p>
                <a:pPr>
                  <a:lnSpc>
                    <a:spcPct val="90000"/>
                  </a:lnSpc>
                  <a:spcAft>
                    <a:spcPts val="600"/>
                  </a:spcAft>
                </a:pPr>
                <a:endParaRPr lang="en-US" sz="2856" baseline="30000" dirty="0"/>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7286056"/>
              </a:xfrm>
              <a:prstGeom prst="rect">
                <a:avLst/>
              </a:prstGeom>
              <a:blipFill>
                <a:blip r:embed="rId3"/>
                <a:stretch>
                  <a:fillRect l="-318" t="-84"/>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11411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for inference?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556686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What about hypothesis testing? (Now assume </a:t>
                </a:r>
                <a14:m>
                  <m:oMath xmlns:m="http://schemas.openxmlformats.org/officeDocument/2006/math">
                    <m:r>
                      <a:rPr lang="en-US" sz="2856" i="1" dirty="0">
                        <a:latin typeface="Cambria Math" panose="02040503050406030204" pitchFamily="18" charset="0"/>
                      </a:rPr>
                      <m:t>𝛼</m:t>
                    </m:r>
                    <m:r>
                      <a:rPr lang="en-US" sz="2856" b="0" i="1" dirty="0" smtClean="0">
                        <a:latin typeface="Cambria Math" panose="02040503050406030204" pitchFamily="18" charset="0"/>
                      </a:rPr>
                      <m:t>≠</m:t>
                    </m:r>
                    <m:r>
                      <a:rPr lang="en-US" sz="2856" i="1" dirty="0">
                        <a:latin typeface="Cambria Math" panose="02040503050406030204" pitchFamily="18" charset="0"/>
                      </a:rPr>
                      <m:t>0</m:t>
                    </m:r>
                  </m:oMath>
                </a14:m>
                <a:r>
                  <a:rPr lang="en-US" sz="2856" dirty="0">
                    <a:latin typeface="+mj-lt"/>
                  </a:rPr>
                  <a:t>)</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𝑠𝑒</m:t>
                      </m:r>
                      <m:r>
                        <a:rPr lang="en-US" sz="2856" b="0" i="1" smtClean="0">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b="0" i="0" smtClean="0">
                          <a:gradFill>
                            <a:gsLst>
                              <a:gs pos="2917">
                                <a:schemeClr val="tx1"/>
                              </a:gs>
                              <a:gs pos="30000">
                                <a:schemeClr val="tx1"/>
                              </a:gs>
                            </a:gsLst>
                            <a:lin ang="5400000" scaled="0"/>
                          </a:gradFill>
                          <a:latin typeface="Cambria Math" panose="02040503050406030204" pitchFamily="18" charset="0"/>
                        </a:rPr>
                        <m:t>)</m:t>
                      </m:r>
                      <m:r>
                        <a:rPr lang="en-US" sz="2856">
                          <a:latin typeface="Cambria Math" panose="02040503050406030204" pitchFamily="18" charset="0"/>
                        </a:rPr>
                        <m:t>=</m:t>
                      </m:r>
                      <m:rad>
                        <m:radPr>
                          <m:degHide m:val="on"/>
                          <m:ctrlPr>
                            <a:rPr lang="en-US" sz="2856" i="1">
                              <a:latin typeface="Cambria Math" panose="02040503050406030204" pitchFamily="18" charset="0"/>
                            </a:rPr>
                          </m:ctrlPr>
                        </m:radPr>
                        <m:deg/>
                        <m:e>
                          <m:sSubSup>
                            <m:sSubSupPr>
                              <m:ctrlPr>
                                <a:rPr lang="en-US" sz="2856" i="1" smtClean="0">
                                  <a:latin typeface="Cambria Math" panose="02040503050406030204" pitchFamily="18" charset="0"/>
                                </a:rPr>
                              </m:ctrlPr>
                            </m:sSubSupPr>
                            <m:e>
                              <m:acc>
                                <m:accPr>
                                  <m:chr m:val="̂"/>
                                  <m:ctrlPr>
                                    <a:rPr lang="en-US" sz="2856" i="1">
                                      <a:latin typeface="Cambria Math" panose="02040503050406030204" pitchFamily="18" charset="0"/>
                                    </a:rPr>
                                  </m:ctrlPr>
                                </m:accPr>
                                <m:e>
                                  <m:r>
                                    <a:rPr lang="en-US" sz="2856" i="1">
                                      <a:latin typeface="Cambria Math" panose="02040503050406030204" pitchFamily="18" charset="0"/>
                                    </a:rPr>
                                    <m:t>𝜎</m:t>
                                  </m:r>
                                </m:e>
                              </m:acc>
                            </m:e>
                            <m:sub>
                              <m:acc>
                                <m:accPr>
                                  <m:chr m:val="̂"/>
                                  <m:ctrlPr>
                                    <a:rPr lang="en-US" sz="2856" b="0" i="1" smtClean="0">
                                      <a:latin typeface="Cambria Math" panose="02040503050406030204" pitchFamily="18" charset="0"/>
                                    </a:rPr>
                                  </m:ctrlPr>
                                </m:accPr>
                                <m:e>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m:t>
                                      </m:r>
                                    </m:sub>
                                  </m:sSub>
                                </m:e>
                              </m:acc>
                            </m:sub>
                            <m:sup>
                              <m:r>
                                <a:rPr lang="en-US" sz="2856" b="0" i="1" smtClean="0">
                                  <a:latin typeface="Cambria Math" panose="02040503050406030204" pitchFamily="18" charset="0"/>
                                </a:rPr>
                                <m:t>2</m:t>
                              </m:r>
                            </m:sup>
                          </m:sSubSup>
                        </m:e>
                      </m:rad>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den>
                      </m:f>
                      <m:f>
                        <m:fPr>
                          <m:ctrlPr>
                            <a:rPr lang="en-US" sz="2856" i="1">
                              <a:latin typeface="Cambria Math" panose="02040503050406030204" pitchFamily="18" charset="0"/>
                            </a:rPr>
                          </m:ctrlPr>
                        </m:fPr>
                        <m:num>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r>
                                <a:rPr lang="en-US" sz="2856" b="0" i="1" smtClean="0">
                                  <a:latin typeface="Cambria Math" panose="02040503050406030204" pitchFamily="18" charset="0"/>
                                </a:rPr>
                                <m:t>−2</m:t>
                              </m:r>
                            </m:den>
                          </m:f>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r>
                            <a:rPr lang="en-US" sz="2856">
                              <a:latin typeface="Cambria Math" panose="02040503050406030204" pitchFamily="18" charset="0"/>
                            </a:rPr>
                            <m:t> </m:t>
                          </m:r>
                          <m:acc>
                            <m:accPr>
                              <m:chr m:val="̂"/>
                              <m:ctrlPr>
                                <a:rPr lang="en-US" sz="2856" i="1" smtClean="0">
                                  <a:latin typeface="Cambria Math" panose="02040503050406030204" pitchFamily="18" charset="0"/>
                                </a:rPr>
                              </m:ctrlPr>
                            </m:accPr>
                            <m:e>
                              <m:sSub>
                                <m:sSubPr>
                                  <m:ctrlPr>
                                    <a:rPr lang="en-US" sz="2856" i="1" smtClean="0">
                                      <a:latin typeface="Cambria Math" panose="02040503050406030204" pitchFamily="18" charset="0"/>
                                    </a:rPr>
                                  </m:ctrlPr>
                                </m:sSubPr>
                                <m:e>
                                  <m:r>
                                    <a:rPr lang="en-US" sz="2856" b="0" i="1" smtClean="0">
                                      <a:latin typeface="Cambria Math" panose="02040503050406030204" pitchFamily="18" charset="0"/>
                                    </a:rPr>
                                    <m:t>𝜖</m:t>
                                  </m:r>
                                </m:e>
                                <m:sub>
                                  <m:r>
                                    <a:rPr lang="en-US" sz="2856" b="0" i="1" smtClean="0">
                                      <a:latin typeface="Cambria Math" panose="02040503050406030204" pitchFamily="18" charset="0"/>
                                    </a:rPr>
                                    <m:t>𝑖</m:t>
                                  </m:r>
                                </m:sub>
                              </m:sSub>
                            </m:e>
                          </m:acc>
                          <m:r>
                            <a:rPr lang="en-US" sz="2856" b="0" i="1" baseline="30000" smtClean="0">
                              <a:latin typeface="Cambria Math" panose="02040503050406030204" pitchFamily="18" charset="0"/>
                            </a:rPr>
                            <m:t>2</m:t>
                          </m:r>
                        </m:num>
                        <m:den>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den>
                      </m:f>
                    </m:oMath>
                  </m:oMathPara>
                </a14:m>
                <a:endParaRPr lang="en-US" sz="2856" dirty="0"/>
              </a:p>
              <a:p>
                <a:pPr>
                  <a:lnSpc>
                    <a:spcPct val="90000"/>
                  </a:lnSpc>
                  <a:spcAft>
                    <a:spcPts val="600"/>
                  </a:spcAft>
                </a:pPr>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r>
                        <a:rPr lang="en-US" sz="2856" i="1" smtClean="0">
                          <a:latin typeface="Cambria Math" panose="02040503050406030204" pitchFamily="18" charset="0"/>
                        </a:rPr>
                        <m:t>𝑡</m:t>
                      </m:r>
                      <m:r>
                        <a:rPr lang="en-US" sz="2856" b="0" i="1" smtClean="0">
                          <a:latin typeface="Cambria Math" panose="02040503050406030204" pitchFamily="18" charset="0"/>
                        </a:rPr>
                        <m:t>=</m:t>
                      </m:r>
                      <m:f>
                        <m:fPr>
                          <m:ctrlPr>
                            <a:rPr lang="en-US" sz="2856" b="0" i="1" smtClean="0">
                              <a:latin typeface="Cambria Math" panose="02040503050406030204" pitchFamily="18" charset="0"/>
                            </a:rPr>
                          </m:ctrlPr>
                        </m:fPr>
                        <m:num>
                          <m:sSub>
                            <m:sSubPr>
                              <m:ctrlPr>
                                <a:rPr lang="en-US" sz="2856" i="1">
                                  <a:latin typeface="Cambria Math" panose="02040503050406030204" pitchFamily="18" charset="0"/>
                                </a:rPr>
                              </m:ctrlPr>
                            </m:sSubPr>
                            <m:e>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e>
                            <m:sub>
                              <m:r>
                                <a:rPr lang="en-US" sz="2856" i="1">
                                  <a:latin typeface="Cambria Math" panose="02040503050406030204" pitchFamily="18" charset="0"/>
                                </a:rPr>
                                <m:t>1</m:t>
                              </m:r>
                            </m:sub>
                          </m:sSub>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1,0</m:t>
                              </m:r>
                            </m:sub>
                          </m:sSub>
                        </m:num>
                        <m:den>
                          <m:r>
                            <a:rPr lang="en-US" sz="2856" i="1">
                              <a:latin typeface="Cambria Math" panose="02040503050406030204" pitchFamily="18" charset="0"/>
                            </a:rPr>
                            <m:t>𝑠𝑒</m:t>
                          </m:r>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a:gradFill>
                                <a:gsLst>
                                  <a:gs pos="2917">
                                    <a:schemeClr val="tx1"/>
                                  </a:gs>
                                  <a:gs pos="30000">
                                    <a:schemeClr val="tx1"/>
                                  </a:gs>
                                </a:gsLst>
                                <a:lin ang="5400000" scaled="0"/>
                              </a:gradFill>
                              <a:latin typeface="Cambria Math" panose="02040503050406030204" pitchFamily="18" charset="0"/>
                            </a:rPr>
                            <m:t>)</m:t>
                          </m:r>
                        </m:den>
                      </m:f>
                    </m:oMath>
                  </m:oMathPara>
                </a14:m>
                <a:endParaRPr lang="en-US" sz="2856" dirty="0"/>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5566866"/>
              </a:xfrm>
              <a:prstGeom prst="rect">
                <a:avLst/>
              </a:prstGeom>
              <a:blipFill>
                <a:blip r:embed="rId3"/>
                <a:stretch>
                  <a:fillRect l="-318" t="-110"/>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8</a:t>
            </a:fld>
            <a:endParaRPr lang="en-US" dirty="0">
              <a:solidFill>
                <a:srgbClr val="000000">
                  <a:tint val="75000"/>
                </a:srgbClr>
              </a:solidFill>
            </a:endParaRPr>
          </a:p>
        </p:txBody>
      </p:sp>
      <p:cxnSp>
        <p:nvCxnSpPr>
          <p:cNvPr id="7" name="Straight Arrow Connector 6"/>
          <p:cNvCxnSpPr/>
          <p:nvPr/>
        </p:nvCxnSpPr>
        <p:spPr>
          <a:xfrm flipH="1" flipV="1">
            <a:off x="7282832" y="6206591"/>
            <a:ext cx="2548991" cy="89013"/>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flipH="1">
            <a:off x="7436581" y="5033246"/>
            <a:ext cx="2322414" cy="3187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a:off x="9871590" y="4280687"/>
            <a:ext cx="2404027" cy="262225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Both of these are themselves sample statistics from </a:t>
            </a:r>
            <a:r>
              <a:rPr lang="en-US" sz="1400" dirty="0" err="1">
                <a:gradFill>
                  <a:gsLst>
                    <a:gs pos="2917">
                      <a:schemeClr val="tx1"/>
                    </a:gs>
                    <a:gs pos="30000">
                      <a:schemeClr val="tx1"/>
                    </a:gs>
                  </a:gsLst>
                  <a:lin ang="5400000" scaled="0"/>
                </a:gradFill>
              </a:rPr>
              <a:t>from</a:t>
            </a:r>
            <a:r>
              <a:rPr lang="en-US" sz="1400" dirty="0">
                <a:gradFill>
                  <a:gsLst>
                    <a:gs pos="2917">
                      <a:schemeClr val="tx1"/>
                    </a:gs>
                    <a:gs pos="30000">
                      <a:schemeClr val="tx1"/>
                    </a:gs>
                  </a:gsLst>
                  <a:lin ang="5400000" scaled="0"/>
                </a:gradFill>
              </a:rPr>
              <a:t> data y and X.  As a result, they both have their own distributions (e.g., normal and Chi Squared).  The results ration has the Student t distribution which is used for hypothesis testing for a given sample.</a:t>
            </a:r>
          </a:p>
        </p:txBody>
      </p:sp>
    </p:spTree>
    <p:extLst>
      <p:ext uri="{BB962C8B-B14F-4D97-AF65-F5344CB8AC3E}">
        <p14:creationId xmlns:p14="http://schemas.microsoft.com/office/powerpoint/2010/main" val="408378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p:sp>
        <p:nvSpPr>
          <p:cNvPr id="9" name="TextBox 8"/>
          <p:cNvSpPr txBox="1"/>
          <p:nvPr/>
        </p:nvSpPr>
        <p:spPr>
          <a:xfrm>
            <a:off x="6348927" y="2924070"/>
            <a:ext cx="5977661" cy="111415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Growth is most rapid in ages 12-16</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spTree>
    <p:extLst>
      <p:ext uri="{BB962C8B-B14F-4D97-AF65-F5344CB8AC3E}">
        <p14:creationId xmlns:p14="http://schemas.microsoft.com/office/powerpoint/2010/main" val="3726273507"/>
      </p:ext>
    </p:extLst>
  </p:cSld>
  <p:clrMapOvr>
    <a:masterClrMapping/>
  </p:clrMapOvr>
  <p:transition>
    <p:fade/>
  </p:transition>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760ca42-6bc8-4f0c-81d0-ac243bc76498"/>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TFTemplate16X9.potx</Template>
  <TotalTime>27678</TotalTime>
  <Words>9414</Words>
  <Application>Microsoft Office PowerPoint</Application>
  <PresentationFormat>Custom</PresentationFormat>
  <Paragraphs>692</Paragraphs>
  <Slides>67</Slides>
  <Notes>49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Cambria Math</vt:lpstr>
      <vt:lpstr>Consolas</vt:lpstr>
      <vt:lpstr>Courier New</vt:lpstr>
      <vt:lpstr>Segoe UI</vt:lpstr>
      <vt:lpstr>Segoe UI Light</vt:lpstr>
      <vt:lpstr>Wingdings</vt:lpstr>
      <vt:lpstr>TFTemplate16X9</vt:lpstr>
      <vt:lpstr>3-30367_MSR Dark Blue Template 16x9</vt:lpstr>
      <vt:lpstr>Regression, Prediction and Model Complexity </vt:lpstr>
      <vt:lpstr>Terminology</vt:lpstr>
      <vt:lpstr>Terminology cont. </vt:lpstr>
      <vt:lpstr>Estimating equations</vt:lpstr>
      <vt:lpstr>Example: coin flipping</vt:lpstr>
      <vt:lpstr>Linear regression</vt:lpstr>
      <vt:lpstr>How does this work intuitively? </vt:lpstr>
      <vt:lpstr>How does this work for inference? </vt:lpstr>
      <vt:lpstr>PowerPoint Presentation</vt:lpstr>
      <vt:lpstr>PowerPoint Presentation</vt:lpstr>
      <vt:lpstr>How would we estimate this relationship?</vt:lpstr>
      <vt:lpstr>Linear regression</vt:lpstr>
      <vt:lpstr>Linear regression</vt:lpstr>
      <vt:lpstr>Linear regression</vt:lpstr>
      <vt:lpstr>Visualizing in two dimensions</vt:lpstr>
      <vt:lpstr>Steps for linear regression</vt:lpstr>
      <vt:lpstr>Model prediction</vt:lpstr>
      <vt:lpstr>Model Fit</vt:lpstr>
      <vt:lpstr>Training vs. Test</vt:lpstr>
      <vt:lpstr>Why do we need training vs. test?</vt:lpstr>
      <vt:lpstr>Why do we need training vs. test?</vt:lpstr>
      <vt:lpstr>Training vs. test in practice</vt:lpstr>
      <vt:lpstr>R-squared</vt:lpstr>
      <vt:lpstr>Adjusted R-squared</vt:lpstr>
      <vt:lpstr>A “Fair” R-squared Measure</vt:lpstr>
      <vt:lpstr>Feature types</vt:lpstr>
      <vt:lpstr>Understand binary features</vt:lpstr>
      <vt:lpstr>Understand binary features</vt:lpstr>
      <vt:lpstr>Interaction terms</vt:lpstr>
      <vt:lpstr>Feature explosion </vt:lpstr>
      <vt:lpstr>Interpreting regression output</vt:lpstr>
      <vt:lpstr>Running Example: Orange Juice</vt:lpstr>
      <vt:lpstr>Estimating with natural log is useful for interpretation </vt:lpstr>
      <vt:lpstr>Estimating with natural log is useful for interpretation </vt:lpstr>
      <vt:lpstr>Estimating with natural log is useful for interpretation </vt:lpstr>
      <vt:lpstr>Data</vt:lpstr>
      <vt:lpstr>PowerPoint Presentation</vt:lpstr>
      <vt:lpstr>PowerPoint Presentation</vt:lpstr>
      <vt:lpstr>PowerPoint Presentation</vt:lpstr>
      <vt:lpstr>Estimating equations</vt:lpstr>
      <vt:lpstr>Parametric vs. non-parametric regression</vt:lpstr>
      <vt:lpstr>Local averaging</vt:lpstr>
      <vt:lpstr>Local averaging vs. bins</vt:lpstr>
      <vt:lpstr>Kernels</vt:lpstr>
      <vt:lpstr>Bandwidths</vt:lpstr>
      <vt:lpstr>K-nearest neighbors</vt:lpstr>
      <vt:lpstr>Local polynomial regression</vt:lpstr>
      <vt:lpstr>Some examples</vt:lpstr>
      <vt:lpstr>Some examples</vt:lpstr>
      <vt:lpstr>Local polynomial in R locfit  install.packages(locfit) library(locfit)  Modeler needs to specify: bandwidth (or fraction of nearest neighbors), degree of the local polynomial  Contrast: in parametric regression, we had to write down a model  Aside: we’ll learn that non-parametric methods struggle in higher dimensions</vt:lpstr>
      <vt:lpstr>When to use each model?</vt:lpstr>
      <vt:lpstr>Cross Validation &amp; Model Selection</vt:lpstr>
      <vt:lpstr>Validation set methodology </vt:lpstr>
      <vt:lpstr>Cross-validation</vt:lpstr>
      <vt:lpstr>K-fold cross-validation</vt:lpstr>
      <vt:lpstr>K-fold cross-validation</vt:lpstr>
      <vt:lpstr>ML != Econometrics</vt:lpstr>
      <vt:lpstr>Consequence of different focus</vt:lpstr>
      <vt:lpstr>Example of ML concerns</vt:lpstr>
      <vt:lpstr>Linear Models: LASSO and Ridge</vt:lpstr>
      <vt:lpstr>Coefficient Budget and Penalization</vt:lpstr>
      <vt:lpstr>Penalization and Bias</vt:lpstr>
      <vt:lpstr>Overfitting</vt:lpstr>
      <vt:lpstr>Estimating Prediction Error</vt:lpstr>
      <vt:lpstr>Overfitting Solution</vt:lpstr>
      <vt:lpstr>Choosing ML Models</vt:lpstr>
      <vt:lpstr>Loss versus Prediction</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Jacob LaRiviere</cp:lastModifiedBy>
  <cp:revision>1183</cp:revision>
  <dcterms:created xsi:type="dcterms:W3CDTF">2012-05-22T07:38:31Z</dcterms:created>
  <dcterms:modified xsi:type="dcterms:W3CDTF">2018-06-20T12:05:08Z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